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DF5FC"/>
    <a:srgbClr val="FFCCFF"/>
    <a:srgbClr val="FBE9F9"/>
    <a:srgbClr val="F8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3132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F880D-1677-4FA9-B7C3-E29A4078AC97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96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44984-BE8E-4F3A-B4EE-EF1C1E6BB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6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21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9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9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03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BC01C-E2A5-441C-8073-CE83E5B228D5}" type="datetimeFigureOut">
              <a:rPr lang="en-GB" smtClean="0"/>
              <a:t>29/10/2018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54CD2-07AE-4F11-8B53-5C7AA1C2E2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0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131"/>
          <p:cNvSpPr txBox="1"/>
          <p:nvPr/>
        </p:nvSpPr>
        <p:spPr>
          <a:xfrm>
            <a:off x="1905588" y="4724620"/>
            <a:ext cx="58211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13 Days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970967" y="915821"/>
            <a:ext cx="562647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11 Days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922026" y="5353853"/>
            <a:ext cx="565673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15 Days</a:t>
            </a:r>
          </a:p>
        </p:txBody>
      </p:sp>
      <p:sp>
        <p:nvSpPr>
          <p:cNvPr id="8" name="Rectangle 7"/>
          <p:cNvSpPr/>
          <p:nvPr/>
        </p:nvSpPr>
        <p:spPr>
          <a:xfrm>
            <a:off x="1978743" y="1136576"/>
            <a:ext cx="4620618" cy="288032"/>
          </a:xfrm>
          <a:prstGeom prst="rect">
            <a:avLst/>
          </a:prstGeom>
          <a:solidFill>
            <a:srgbClr val="FDF5FC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Triple assessment – One Stop – Breast Clinic</a:t>
            </a:r>
          </a:p>
        </p:txBody>
      </p:sp>
      <p:sp>
        <p:nvSpPr>
          <p:cNvPr id="7" name="Rectangle 6"/>
          <p:cNvSpPr/>
          <p:nvPr/>
        </p:nvSpPr>
        <p:spPr>
          <a:xfrm>
            <a:off x="557369" y="747055"/>
            <a:ext cx="1189027" cy="8352928"/>
          </a:xfrm>
          <a:prstGeom prst="rect">
            <a:avLst/>
          </a:prstGeom>
          <a:solidFill>
            <a:srgbClr val="FDF5F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730606" y="344488"/>
            <a:ext cx="48687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Pathway for patients with suspected Breast Cancer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4225" y="353995"/>
            <a:ext cx="864096" cy="338554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Median Wait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(days)</a:t>
            </a:r>
          </a:p>
        </p:txBody>
      </p:sp>
      <p:cxnSp>
        <p:nvCxnSpPr>
          <p:cNvPr id="13" name="Straight Arrow Connector 12"/>
          <p:cNvCxnSpPr>
            <a:endCxn id="116" idx="1"/>
          </p:cNvCxnSpPr>
          <p:nvPr/>
        </p:nvCxnSpPr>
        <p:spPr>
          <a:xfrm>
            <a:off x="1916518" y="1066530"/>
            <a:ext cx="314" cy="22291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67955" y="9273480"/>
            <a:ext cx="2958058" cy="363310"/>
          </a:xfrm>
        </p:spPr>
        <p:txBody>
          <a:bodyPr/>
          <a:lstStyle/>
          <a:p>
            <a:pPr algn="l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Breast Cancer Ideal Pathway </a:t>
            </a:r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[final]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93116" y="1438136"/>
            <a:ext cx="4620618" cy="2099818"/>
          </a:xfrm>
          <a:prstGeom prst="rect">
            <a:avLst/>
          </a:prstGeom>
          <a:solidFill>
            <a:srgbClr val="FBE9F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9077" y="586492"/>
            <a:ext cx="1522575" cy="323165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50" b="1" dirty="0">
                <a:latin typeface="Arial" panose="020B0604020202020204" pitchFamily="34" charset="0"/>
                <a:cs typeface="Arial" panose="020B0604020202020204" pitchFamily="34" charset="0"/>
              </a:rPr>
              <a:t>2ww referral received in secondary care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04863" y="1676467"/>
            <a:ext cx="1287779" cy="352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examination imaging +/- biopsies</a:t>
            </a:r>
          </a:p>
        </p:txBody>
      </p:sp>
      <p:sp>
        <p:nvSpPr>
          <p:cNvPr id="11" name="Diamond 10"/>
          <p:cNvSpPr/>
          <p:nvPr/>
        </p:nvSpPr>
        <p:spPr>
          <a:xfrm>
            <a:off x="3688356" y="1489021"/>
            <a:ext cx="1344018" cy="741963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cancer confirmed or still suspected?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9200" y="1676467"/>
            <a:ext cx="1224136" cy="352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discussed with patient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04863" y="2432720"/>
            <a:ext cx="2503552" cy="3600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Holistic and rehabilitation assessment.  Proposed treatment plan/further treatment outlined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21831" y="2432720"/>
            <a:ext cx="1224136" cy="352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or follow up as per protocol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81927" y="2792760"/>
            <a:ext cx="1515125" cy="745193"/>
          </a:xfrm>
          <a:prstGeom prst="rect">
            <a:avLst/>
          </a:prstGeom>
          <a:pattFill prst="lgCheck">
            <a:fgClr>
              <a:srgbClr val="FBE9F9"/>
            </a:fgClr>
            <a:bgClr>
              <a:srgbClr val="FFCCFF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0"/>
              </a:spcBef>
            </a:pPr>
            <a:r>
              <a:rPr lang="en-GB" altLang="en-US" sz="700" dirty="0">
                <a:solidFill>
                  <a:schemeClr val="tx1"/>
                </a:solidFill>
              </a:rPr>
              <a:t>16-18 years old – refer to Paediatric Oncology (GNCC) for treatment and TYA MDT for discussion</a:t>
            </a:r>
          </a:p>
          <a:p>
            <a:pPr>
              <a:spcBef>
                <a:spcPct val="0"/>
              </a:spcBef>
            </a:pPr>
            <a:r>
              <a:rPr lang="en-GB" altLang="en-US" sz="700" dirty="0">
                <a:solidFill>
                  <a:schemeClr val="tx1"/>
                </a:solidFill>
              </a:rPr>
              <a:t>19-24 years old – continue on tumour site specific pathway &amp; refer to TYA MDT for discussion.</a:t>
            </a:r>
          </a:p>
        </p:txBody>
      </p:sp>
      <p:sp>
        <p:nvSpPr>
          <p:cNvPr id="17" name="Diamond 16"/>
          <p:cNvSpPr/>
          <p:nvPr/>
        </p:nvSpPr>
        <p:spPr>
          <a:xfrm>
            <a:off x="4239090" y="2864769"/>
            <a:ext cx="1404156" cy="576064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diagnostics</a:t>
            </a:r>
          </a:p>
        </p:txBody>
      </p:sp>
      <p:sp>
        <p:nvSpPr>
          <p:cNvPr id="4" name="Striped Right Arrow 3"/>
          <p:cNvSpPr/>
          <p:nvPr/>
        </p:nvSpPr>
        <p:spPr>
          <a:xfrm rot="10800000">
            <a:off x="1916832" y="2940973"/>
            <a:ext cx="465095" cy="432049"/>
          </a:xfrm>
          <a:prstGeom prst="stripedRightArrow">
            <a:avLst/>
          </a:prstGeom>
          <a:pattFill prst="lgCheck">
            <a:fgClr>
              <a:srgbClr val="FBE9F9"/>
            </a:fgClr>
            <a:bgClr>
              <a:srgbClr val="FFCCFF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>
            <a:stCxn id="10" idx="3"/>
            <a:endCxn id="11" idx="1"/>
          </p:cNvCxnSpPr>
          <p:nvPr/>
        </p:nvCxnSpPr>
        <p:spPr>
          <a:xfrm>
            <a:off x="3492642" y="1852858"/>
            <a:ext cx="195714" cy="7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2" idx="1"/>
          </p:cNvCxnSpPr>
          <p:nvPr/>
        </p:nvCxnSpPr>
        <p:spPr>
          <a:xfrm flipV="1">
            <a:off x="5035851" y="1852858"/>
            <a:ext cx="193349" cy="714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901474" y="1630088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26" name="Elbow Connector 25"/>
          <p:cNvCxnSpPr>
            <a:stCxn id="11" idx="2"/>
            <a:endCxn id="14" idx="0"/>
          </p:cNvCxnSpPr>
          <p:nvPr/>
        </p:nvCxnSpPr>
        <p:spPr>
          <a:xfrm rot="5400000">
            <a:off x="3807634" y="1879989"/>
            <a:ext cx="201736" cy="903726"/>
          </a:xfrm>
          <a:prstGeom prst="bentConnector3">
            <a:avLst>
              <a:gd name="adj1" fmla="val 35835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5" idx="0"/>
          </p:cNvCxnSpPr>
          <p:nvPr/>
        </p:nvCxnSpPr>
        <p:spPr>
          <a:xfrm>
            <a:off x="5833899" y="2029249"/>
            <a:ext cx="0" cy="4034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17" idx="0"/>
          </p:cNvCxnSpPr>
          <p:nvPr/>
        </p:nvCxnSpPr>
        <p:spPr>
          <a:xfrm rot="16200000" flipH="1">
            <a:off x="4696962" y="2620563"/>
            <a:ext cx="255658" cy="232753"/>
          </a:xfrm>
          <a:prstGeom prst="bentConnector3">
            <a:avLst>
              <a:gd name="adj1" fmla="val -1095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433834" y="3625501"/>
            <a:ext cx="1084402" cy="28599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Histology/scan results available</a:t>
            </a:r>
          </a:p>
        </p:txBody>
      </p:sp>
      <p:cxnSp>
        <p:nvCxnSpPr>
          <p:cNvPr id="41" name="Straight Arrow Connector 40"/>
          <p:cNvCxnSpPr>
            <a:stCxn id="34" idx="1"/>
            <a:endCxn id="37" idx="6"/>
          </p:cNvCxnSpPr>
          <p:nvPr/>
        </p:nvCxnSpPr>
        <p:spPr>
          <a:xfrm flipH="1">
            <a:off x="4588660" y="3944888"/>
            <a:ext cx="786566" cy="8179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375226" y="3768497"/>
            <a:ext cx="1224136" cy="3527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investigations carried out</a:t>
            </a:r>
          </a:p>
        </p:txBody>
      </p:sp>
      <p:sp>
        <p:nvSpPr>
          <p:cNvPr id="37" name="Oval 36"/>
          <p:cNvSpPr/>
          <p:nvPr/>
        </p:nvSpPr>
        <p:spPr>
          <a:xfrm>
            <a:off x="2416037" y="3593027"/>
            <a:ext cx="2172623" cy="7200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MDT discussion of investigation results, treatment &amp; rehabilitation plan plus consideration for clinical trials</a:t>
            </a:r>
          </a:p>
        </p:txBody>
      </p:sp>
      <p:cxnSp>
        <p:nvCxnSpPr>
          <p:cNvPr id="46" name="Elbow Connector 45"/>
          <p:cNvCxnSpPr>
            <a:stCxn id="17" idx="1"/>
          </p:cNvCxnSpPr>
          <p:nvPr/>
        </p:nvCxnSpPr>
        <p:spPr>
          <a:xfrm rot="10800000" flipV="1">
            <a:off x="3978714" y="3152801"/>
            <a:ext cx="260377" cy="472700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897052" y="2956514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635250" y="2955599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50" name="Elbow Connector 49"/>
          <p:cNvCxnSpPr>
            <a:stCxn id="37" idx="2"/>
            <a:endCxn id="4" idx="0"/>
          </p:cNvCxnSpPr>
          <p:nvPr/>
        </p:nvCxnSpPr>
        <p:spPr>
          <a:xfrm rot="10800000">
            <a:off x="2132857" y="3373023"/>
            <a:ext cx="283181" cy="580045"/>
          </a:xfrm>
          <a:prstGeom prst="bentConnector2">
            <a:avLst/>
          </a:pr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/>
          <p:cNvSpPr/>
          <p:nvPr/>
        </p:nvSpPr>
        <p:spPr>
          <a:xfrm>
            <a:off x="2800271" y="4416296"/>
            <a:ext cx="1404156" cy="576064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diagnostics</a:t>
            </a:r>
          </a:p>
        </p:txBody>
      </p:sp>
      <p:cxnSp>
        <p:nvCxnSpPr>
          <p:cNvPr id="53" name="Elbow Connector 52"/>
          <p:cNvCxnSpPr>
            <a:stCxn id="51" idx="3"/>
            <a:endCxn id="34" idx="2"/>
          </p:cNvCxnSpPr>
          <p:nvPr/>
        </p:nvCxnSpPr>
        <p:spPr>
          <a:xfrm flipV="1">
            <a:off x="4204427" y="4121279"/>
            <a:ext cx="1782867" cy="583049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7" idx="4"/>
            <a:endCxn id="51" idx="0"/>
          </p:cNvCxnSpPr>
          <p:nvPr/>
        </p:nvCxnSpPr>
        <p:spPr>
          <a:xfrm>
            <a:off x="3502349" y="4313107"/>
            <a:ext cx="0" cy="10318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144446" y="4469729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629251" y="5132251"/>
            <a:ext cx="1746194" cy="2483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Agreed proposed treatment plan, follow up or discharge with patient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56639" y="4876384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62" name="Straight Connector 61"/>
          <p:cNvCxnSpPr>
            <a:stCxn id="51" idx="2"/>
            <a:endCxn id="59" idx="0"/>
          </p:cNvCxnSpPr>
          <p:nvPr/>
        </p:nvCxnSpPr>
        <p:spPr>
          <a:xfrm flipH="1">
            <a:off x="3502348" y="4992360"/>
            <a:ext cx="1" cy="13989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034800" y="5593098"/>
            <a:ext cx="806649" cy="3559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chemotherapy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862838" y="5605191"/>
            <a:ext cx="798410" cy="3438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Supportive palliative care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142821" y="5601072"/>
            <a:ext cx="798347" cy="3438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+/- reconstruction</a:t>
            </a:r>
          </a:p>
        </p:txBody>
      </p:sp>
      <p:cxnSp>
        <p:nvCxnSpPr>
          <p:cNvPr id="69" name="Elbow Connector 68"/>
          <p:cNvCxnSpPr>
            <a:stCxn id="59" idx="2"/>
            <a:endCxn id="64" idx="0"/>
          </p:cNvCxnSpPr>
          <p:nvPr/>
        </p:nvCxnSpPr>
        <p:spPr>
          <a:xfrm rot="5400000">
            <a:off x="2917001" y="5009097"/>
            <a:ext cx="213795" cy="956901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59" idx="2"/>
            <a:endCxn id="65" idx="0"/>
          </p:cNvCxnSpPr>
          <p:nvPr/>
        </p:nvCxnSpPr>
        <p:spPr>
          <a:xfrm rot="5400000">
            <a:off x="3364013" y="5454763"/>
            <a:ext cx="212448" cy="64223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59" idx="2"/>
            <a:endCxn id="67" idx="0"/>
          </p:cNvCxnSpPr>
          <p:nvPr/>
        </p:nvCxnSpPr>
        <p:spPr>
          <a:xfrm rot="16200000" flipH="1">
            <a:off x="3911960" y="4971037"/>
            <a:ext cx="220422" cy="1039647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2533614" y="6242241"/>
            <a:ext cx="806649" cy="3559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assessed</a:t>
            </a:r>
          </a:p>
        </p:txBody>
      </p:sp>
      <p:cxnSp>
        <p:nvCxnSpPr>
          <p:cNvPr id="91" name="Elbow Connector 90"/>
          <p:cNvCxnSpPr>
            <a:stCxn id="64" idx="2"/>
            <a:endCxn id="89" idx="0"/>
          </p:cNvCxnSpPr>
          <p:nvPr/>
        </p:nvCxnSpPr>
        <p:spPr>
          <a:xfrm rot="16200000" flipH="1">
            <a:off x="2589222" y="5894523"/>
            <a:ext cx="303943" cy="391492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65" idx="2"/>
            <a:endCxn id="89" idx="0"/>
          </p:cNvCxnSpPr>
          <p:nvPr/>
        </p:nvCxnSpPr>
        <p:spPr>
          <a:xfrm rot="5400000">
            <a:off x="3040934" y="5845049"/>
            <a:ext cx="293197" cy="50118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/>
          <p:cNvSpPr/>
          <p:nvPr/>
        </p:nvSpPr>
        <p:spPr>
          <a:xfrm>
            <a:off x="3569425" y="6452054"/>
            <a:ext cx="1512069" cy="654974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MDT discussion to review histology &amp; staging results also consider for clinical trials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555350" y="7317131"/>
            <a:ext cx="1547481" cy="612912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investigations required?</a:t>
            </a:r>
          </a:p>
        </p:txBody>
      </p:sp>
      <p:sp>
        <p:nvSpPr>
          <p:cNvPr id="102" name="Diamond 101"/>
          <p:cNvSpPr/>
          <p:nvPr/>
        </p:nvSpPr>
        <p:spPr>
          <a:xfrm>
            <a:off x="3630320" y="8106736"/>
            <a:ext cx="1404156" cy="576064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adjuvant treatment required?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4824791" y="8697416"/>
            <a:ext cx="1009108" cy="360040"/>
          </a:xfrm>
          <a:prstGeom prst="roundRect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after care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5327256" y="7451660"/>
            <a:ext cx="798410" cy="3438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 investigations as required</a:t>
            </a:r>
          </a:p>
        </p:txBody>
      </p:sp>
      <p:cxnSp>
        <p:nvCxnSpPr>
          <p:cNvPr id="106" name="Straight Arrow Connector 105"/>
          <p:cNvCxnSpPr>
            <a:stCxn id="67" idx="2"/>
            <a:endCxn id="100" idx="0"/>
          </p:cNvCxnSpPr>
          <p:nvPr/>
        </p:nvCxnSpPr>
        <p:spPr>
          <a:xfrm flipH="1">
            <a:off x="4325460" y="5944925"/>
            <a:ext cx="216535" cy="50712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0" idx="7"/>
            <a:endCxn id="67" idx="2"/>
          </p:cNvCxnSpPr>
          <p:nvPr/>
        </p:nvCxnSpPr>
        <p:spPr>
          <a:xfrm flipH="1" flipV="1">
            <a:off x="4541995" y="5944925"/>
            <a:ext cx="318062" cy="60304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00" idx="7"/>
            <a:endCxn id="66" idx="2"/>
          </p:cNvCxnSpPr>
          <p:nvPr/>
        </p:nvCxnSpPr>
        <p:spPr>
          <a:xfrm flipV="1">
            <a:off x="4860057" y="5949044"/>
            <a:ext cx="401986" cy="59892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104" idx="0"/>
            <a:endCxn id="100" idx="6"/>
          </p:cNvCxnSpPr>
          <p:nvPr/>
        </p:nvCxnSpPr>
        <p:spPr>
          <a:xfrm rot="16200000" flipV="1">
            <a:off x="5067919" y="6793117"/>
            <a:ext cx="672119" cy="644967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89" idx="2"/>
            <a:endCxn id="100" idx="2"/>
          </p:cNvCxnSpPr>
          <p:nvPr/>
        </p:nvCxnSpPr>
        <p:spPr>
          <a:xfrm rot="16200000" flipH="1">
            <a:off x="3162505" y="6372621"/>
            <a:ext cx="181354" cy="632486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00" idx="4"/>
            <a:endCxn id="101" idx="0"/>
          </p:cNvCxnSpPr>
          <p:nvPr/>
        </p:nvCxnSpPr>
        <p:spPr>
          <a:xfrm>
            <a:off x="4325460" y="7107028"/>
            <a:ext cx="3631" cy="21010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01" idx="2"/>
            <a:endCxn id="102" idx="0"/>
          </p:cNvCxnSpPr>
          <p:nvPr/>
        </p:nvCxnSpPr>
        <p:spPr>
          <a:xfrm>
            <a:off x="4329091" y="7930043"/>
            <a:ext cx="3307" cy="17669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01" idx="3"/>
            <a:endCxn id="104" idx="1"/>
          </p:cNvCxnSpPr>
          <p:nvPr/>
        </p:nvCxnSpPr>
        <p:spPr>
          <a:xfrm>
            <a:off x="5102831" y="7623587"/>
            <a:ext cx="22442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4254525" y="7850869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53" name="Rectangle 152"/>
          <p:cNvSpPr/>
          <p:nvPr/>
        </p:nvSpPr>
        <p:spPr>
          <a:xfrm>
            <a:off x="4976035" y="7444697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157" name="Elbow Connector 156"/>
          <p:cNvCxnSpPr>
            <a:stCxn id="102" idx="2"/>
            <a:endCxn id="103" idx="1"/>
          </p:cNvCxnSpPr>
          <p:nvPr/>
        </p:nvCxnSpPr>
        <p:spPr>
          <a:xfrm rot="16200000" flipH="1">
            <a:off x="4481276" y="8533921"/>
            <a:ext cx="194636" cy="492393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/>
          <p:cNvSpPr/>
          <p:nvPr/>
        </p:nvSpPr>
        <p:spPr>
          <a:xfrm>
            <a:off x="4257748" y="8652183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2132856" y="7910591"/>
            <a:ext cx="1014090" cy="2107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Chemotherapy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126878" y="8198623"/>
            <a:ext cx="1014090" cy="2107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Endocrine Therapy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132856" y="8481392"/>
            <a:ext cx="1014090" cy="2107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126878" y="8774687"/>
            <a:ext cx="1014090" cy="21076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 Agent</a:t>
            </a:r>
          </a:p>
        </p:txBody>
      </p:sp>
      <p:cxnSp>
        <p:nvCxnSpPr>
          <p:cNvPr id="182" name="Elbow Connector 181"/>
          <p:cNvCxnSpPr>
            <a:stCxn id="102" idx="1"/>
          </p:cNvCxnSpPr>
          <p:nvPr/>
        </p:nvCxnSpPr>
        <p:spPr>
          <a:xfrm rot="10800000">
            <a:off x="3140968" y="8018390"/>
            <a:ext cx="489352" cy="376379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Elbow Connector 183"/>
          <p:cNvCxnSpPr>
            <a:stCxn id="102" idx="1"/>
            <a:endCxn id="178" idx="3"/>
          </p:cNvCxnSpPr>
          <p:nvPr/>
        </p:nvCxnSpPr>
        <p:spPr>
          <a:xfrm rot="10800000">
            <a:off x="3140968" y="8304004"/>
            <a:ext cx="489352" cy="90764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Elbow Connector 186"/>
          <p:cNvCxnSpPr>
            <a:stCxn id="102" idx="1"/>
            <a:endCxn id="179" idx="3"/>
          </p:cNvCxnSpPr>
          <p:nvPr/>
        </p:nvCxnSpPr>
        <p:spPr>
          <a:xfrm rot="10800000" flipV="1">
            <a:off x="3146946" y="8394767"/>
            <a:ext cx="483374" cy="192005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Elbow Connector 188"/>
          <p:cNvCxnSpPr>
            <a:stCxn id="102" idx="1"/>
            <a:endCxn id="180" idx="3"/>
          </p:cNvCxnSpPr>
          <p:nvPr/>
        </p:nvCxnSpPr>
        <p:spPr>
          <a:xfrm rot="10800000" flipV="1">
            <a:off x="3140968" y="8394768"/>
            <a:ext cx="489352" cy="485300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3347926" y="8198623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196" name="Straight Arrow Connector 195"/>
          <p:cNvCxnSpPr>
            <a:stCxn id="116" idx="1"/>
            <a:endCxn id="120" idx="1"/>
          </p:cNvCxnSpPr>
          <p:nvPr/>
        </p:nvCxnSpPr>
        <p:spPr>
          <a:xfrm flipH="1">
            <a:off x="1902785" y="1289440"/>
            <a:ext cx="14047" cy="381220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1916518" y="5198778"/>
            <a:ext cx="0" cy="607202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7955" y="873805"/>
            <a:ext cx="1150855" cy="33477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4658" y="1453907"/>
            <a:ext cx="1150855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verbal and written information provided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57369" y="1931244"/>
            <a:ext cx="1150855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ongoing psychological support &amp; assessment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563370" y="2415667"/>
            <a:ext cx="1150855" cy="35278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Breast Care Nurse / Key Worker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579752" y="2981175"/>
            <a:ext cx="1150855" cy="31782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TYA pathway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574658" y="3313910"/>
            <a:ext cx="1150855" cy="35233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patient’s GP of serious diagnosis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579752" y="3845271"/>
            <a:ext cx="1150855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95541" y="3768497"/>
            <a:ext cx="1150855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Breast Rehabilitation Care Pathway liaise &amp; involve healthcare professional as required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557370" y="4950932"/>
            <a:ext cx="1179666" cy="2787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to Treat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557370" y="5642699"/>
            <a:ext cx="1189026" cy="2789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Treatment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567951" y="7939590"/>
            <a:ext cx="1150855" cy="43204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arliest </a:t>
            </a:r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linically</a:t>
            </a:r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ppropriate </a:t>
            </a:r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 (ECAD) </a:t>
            </a:r>
          </a:p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commencement of subsequent treatment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5351926" y="3316384"/>
            <a:ext cx="1286727" cy="18030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further </a:t>
            </a:r>
          </a:p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biopsies/imaging</a:t>
            </a:r>
          </a:p>
        </p:txBody>
      </p:sp>
      <p:cxnSp>
        <p:nvCxnSpPr>
          <p:cNvPr id="74" name="Elbow Connector 73"/>
          <p:cNvCxnSpPr/>
          <p:nvPr/>
        </p:nvCxnSpPr>
        <p:spPr>
          <a:xfrm>
            <a:off x="5643246" y="3152801"/>
            <a:ext cx="340219" cy="146198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34" idx="0"/>
          </p:cNvCxnSpPr>
          <p:nvPr/>
        </p:nvCxnSpPr>
        <p:spPr>
          <a:xfrm>
            <a:off x="5983465" y="3564001"/>
            <a:ext cx="3829" cy="2044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5815270" y="5302538"/>
            <a:ext cx="998106" cy="92766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Chemotherapy</a:t>
            </a:r>
          </a:p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</a:t>
            </a:r>
          </a:p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Radiotherapy</a:t>
            </a:r>
          </a:p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Endocrine therapy</a:t>
            </a:r>
          </a:p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Bisphosphonates</a:t>
            </a:r>
          </a:p>
          <a:p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Biological agents</a:t>
            </a:r>
          </a:p>
        </p:txBody>
      </p:sp>
      <p:cxnSp>
        <p:nvCxnSpPr>
          <p:cNvPr id="21" name="Straight Connector 20"/>
          <p:cNvCxnSpPr>
            <a:endCxn id="66" idx="3"/>
          </p:cNvCxnSpPr>
          <p:nvPr/>
        </p:nvCxnSpPr>
        <p:spPr>
          <a:xfrm flipH="1">
            <a:off x="5661248" y="5529064"/>
            <a:ext cx="222230" cy="248054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6" idx="3"/>
          </p:cNvCxnSpPr>
          <p:nvPr/>
        </p:nvCxnSpPr>
        <p:spPr>
          <a:xfrm flipH="1">
            <a:off x="5661248" y="5628320"/>
            <a:ext cx="216024" cy="148798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66" idx="3"/>
          </p:cNvCxnSpPr>
          <p:nvPr/>
        </p:nvCxnSpPr>
        <p:spPr>
          <a:xfrm flipH="1">
            <a:off x="5661248" y="5702719"/>
            <a:ext cx="216024" cy="74399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66" idx="3"/>
          </p:cNvCxnSpPr>
          <p:nvPr/>
        </p:nvCxnSpPr>
        <p:spPr>
          <a:xfrm flipH="1" flipV="1">
            <a:off x="5661248" y="5777118"/>
            <a:ext cx="222229" cy="47448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66" idx="3"/>
          </p:cNvCxnSpPr>
          <p:nvPr/>
        </p:nvCxnSpPr>
        <p:spPr>
          <a:xfrm flipH="1" flipV="1">
            <a:off x="5661248" y="5777118"/>
            <a:ext cx="222230" cy="171927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6" idx="3"/>
          </p:cNvCxnSpPr>
          <p:nvPr/>
        </p:nvCxnSpPr>
        <p:spPr>
          <a:xfrm flipH="1" flipV="1">
            <a:off x="5661248" y="5777118"/>
            <a:ext cx="216024" cy="256002"/>
          </a:xfrm>
          <a:prstGeom prst="line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024407" y="2107425"/>
            <a:ext cx="360040" cy="25586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92" name="Straight Arrow Connector 91"/>
          <p:cNvCxnSpPr>
            <a:stCxn id="3" idx="2"/>
          </p:cNvCxnSpPr>
          <p:nvPr/>
        </p:nvCxnSpPr>
        <p:spPr>
          <a:xfrm>
            <a:off x="4360365" y="909657"/>
            <a:ext cx="3265" cy="22943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Chevron 114"/>
          <p:cNvSpPr/>
          <p:nvPr/>
        </p:nvSpPr>
        <p:spPr>
          <a:xfrm rot="5400000">
            <a:off x="1699458" y="750071"/>
            <a:ext cx="446544" cy="331500"/>
          </a:xfrm>
          <a:prstGeom prst="chevron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Chevron 115"/>
          <p:cNvSpPr/>
          <p:nvPr/>
        </p:nvSpPr>
        <p:spPr>
          <a:xfrm rot="5400000">
            <a:off x="1693560" y="1181212"/>
            <a:ext cx="446544" cy="331500"/>
          </a:xfrm>
          <a:prstGeom prst="chevron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Chevron 117"/>
          <p:cNvSpPr/>
          <p:nvPr/>
        </p:nvSpPr>
        <p:spPr>
          <a:xfrm rot="5400000">
            <a:off x="1693246" y="5684461"/>
            <a:ext cx="446544" cy="331500"/>
          </a:xfrm>
          <a:prstGeom prst="chevron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Chevron 119"/>
          <p:cNvSpPr/>
          <p:nvPr/>
        </p:nvSpPr>
        <p:spPr>
          <a:xfrm rot="5400000">
            <a:off x="1679513" y="4993419"/>
            <a:ext cx="446544" cy="331500"/>
          </a:xfrm>
          <a:prstGeom prst="chevron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57369" y="1121440"/>
            <a:ext cx="1189027" cy="2825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Seen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83310" y="844499"/>
            <a:ext cx="29927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0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756980" y="1267557"/>
            <a:ext cx="369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11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746396" y="5782158"/>
            <a:ext cx="369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59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752554" y="5090293"/>
            <a:ext cx="369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44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02785" y="4061295"/>
            <a:ext cx="563732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20 Days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146273" y="5594445"/>
            <a:ext cx="798347" cy="3438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endocrine therapy</a:t>
            </a:r>
          </a:p>
        </p:txBody>
      </p:sp>
      <p:sp>
        <p:nvSpPr>
          <p:cNvPr id="123" name="Chevron 122"/>
          <p:cNvSpPr/>
          <p:nvPr/>
        </p:nvSpPr>
        <p:spPr>
          <a:xfrm rot="5400000">
            <a:off x="1695032" y="4483128"/>
            <a:ext cx="446544" cy="331500"/>
          </a:xfrm>
          <a:prstGeom prst="chevron">
            <a:avLst/>
          </a:prstGeom>
          <a:solidFill>
            <a:srgbClr val="FF99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57369" y="4364701"/>
            <a:ext cx="1189027" cy="4753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*Inter Provider Transfer</a:t>
            </a:r>
          </a:p>
          <a:p>
            <a:pPr algn="ctr"/>
            <a:r>
              <a:rPr lang="en-GB" sz="7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Best Practice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762958" y="4597662"/>
            <a:ext cx="36989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31</a:t>
            </a:r>
          </a:p>
        </p:txBody>
      </p:sp>
      <p:sp>
        <p:nvSpPr>
          <p:cNvPr id="133" name="Footer Placeholder 1"/>
          <p:cNvSpPr txBox="1">
            <a:spLocks/>
          </p:cNvSpPr>
          <p:nvPr/>
        </p:nvSpPr>
        <p:spPr>
          <a:xfrm>
            <a:off x="557370" y="9099983"/>
            <a:ext cx="2583598" cy="248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Less than 1% of breast patients receive treatment </a:t>
            </a:r>
          </a:p>
          <a:p>
            <a:pPr algn="l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at different Trusts</a:t>
            </a:r>
          </a:p>
        </p:txBody>
      </p:sp>
      <p:cxnSp>
        <p:nvCxnSpPr>
          <p:cNvPr id="78" name="Elbow Connector 77"/>
          <p:cNvCxnSpPr>
            <a:stCxn id="59" idx="2"/>
            <a:endCxn id="66" idx="0"/>
          </p:cNvCxnSpPr>
          <p:nvPr/>
        </p:nvCxnSpPr>
        <p:spPr>
          <a:xfrm rot="16200000" flipH="1">
            <a:off x="4269925" y="4613072"/>
            <a:ext cx="224541" cy="1759695"/>
          </a:xfrm>
          <a:prstGeom prst="bentConnector3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48478"/>
      </p:ext>
    </p:extLst>
  </p:cSld>
  <p:clrMapOvr>
    <a:masterClrMapping/>
  </p:clrMapOvr>
</p:sld>
</file>

<file path=ppt/theme/theme1.xml><?xml version="1.0" encoding="utf-8"?>
<a:theme xmlns:a="http://schemas.openxmlformats.org/drawingml/2006/main" name="Timed pathway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75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Timed pathway template 2015</Template>
  <TotalTime>207</TotalTime>
  <Words>308</Words>
  <Application>Microsoft Office PowerPoint</Application>
  <PresentationFormat>A4 Paper (210x297 mm)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Timed pathway template 2015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Jones</dc:creator>
  <cp:lastModifiedBy>Sarah Rendall</cp:lastModifiedBy>
  <cp:revision>25</cp:revision>
  <cp:lastPrinted>2015-11-02T16:25:25Z</cp:lastPrinted>
  <dcterms:created xsi:type="dcterms:W3CDTF">2015-10-30T14:44:50Z</dcterms:created>
  <dcterms:modified xsi:type="dcterms:W3CDTF">2018-10-29T16:05:55Z</dcterms:modified>
</cp:coreProperties>
</file>