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327" r:id="rId3"/>
    <p:sldId id="312" r:id="rId4"/>
    <p:sldId id="319" r:id="rId5"/>
    <p:sldId id="313" r:id="rId6"/>
    <p:sldId id="322" r:id="rId7"/>
    <p:sldId id="297" r:id="rId8"/>
    <p:sldId id="309" r:id="rId9"/>
    <p:sldId id="267" r:id="rId10"/>
    <p:sldId id="298" r:id="rId11"/>
    <p:sldId id="299" r:id="rId12"/>
    <p:sldId id="314" r:id="rId13"/>
    <p:sldId id="323" r:id="rId14"/>
    <p:sldId id="318" r:id="rId15"/>
    <p:sldId id="324" r:id="rId16"/>
    <p:sldId id="315" r:id="rId17"/>
    <p:sldId id="325" r:id="rId18"/>
    <p:sldId id="320" r:id="rId19"/>
    <p:sldId id="316" r:id="rId20"/>
    <p:sldId id="304" r:id="rId21"/>
    <p:sldId id="321" r:id="rId22"/>
    <p:sldId id="326" r:id="rId23"/>
    <p:sldId id="317" r:id="rId24"/>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lh46346" initials="c" lastIdx="6" clrIdx="0"/>
  <p:cmAuthor id="1" name="Gracy Crane" initials="gc" lastIdx="5" clrIdx="1"/>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1032" autoAdjust="0"/>
  </p:normalViewPr>
  <p:slideViewPr>
    <p:cSldViewPr>
      <p:cViewPr>
        <p:scale>
          <a:sx n="100" d="100"/>
          <a:sy n="100" d="100"/>
        </p:scale>
        <p:origin x="-210"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GB"/>
          </a:p>
        </p:txBody>
      </p:sp>
      <p:sp>
        <p:nvSpPr>
          <p:cNvPr id="3" name="Date Placeholder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C05A2701-29A9-4576-9477-FCE3BDCCD873}" type="datetimeFigureOut">
              <a:rPr lang="en-GB" smtClean="0"/>
              <a:pPr/>
              <a:t>06/02/2015</a:t>
            </a:fld>
            <a:endParaRPr lang="en-GB"/>
          </a:p>
        </p:txBody>
      </p:sp>
      <p:sp>
        <p:nvSpPr>
          <p:cNvPr id="4" name="Footer Placeholder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lang="en-GB"/>
          </a:p>
        </p:txBody>
      </p:sp>
      <p:sp>
        <p:nvSpPr>
          <p:cNvPr id="5" name="Slide Number Placeholder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FAFCD314-E335-46F6-9036-72DAAF4C2295}"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GB"/>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90FB9AE3-6A0B-4218-A546-6876760E90B3}" type="datetimeFigureOut">
              <a:rPr lang="en-GB" smtClean="0"/>
              <a:pPr/>
              <a:t>06/02/2015</a:t>
            </a:fld>
            <a:endParaRPr lang="en-GB"/>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GB"/>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n-GB"/>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5E0DB287-0ABA-4A5A-910D-D90B9C4F0EE6}"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a:t>
            </a:r>
            <a:r>
              <a:rPr lang="en-GB" baseline="0" dirty="0" smtClean="0"/>
              <a:t> ZINC code for the tool is UK/ONC/0013/13c(1)</a:t>
            </a:r>
            <a:endParaRPr lang="en-GB" dirty="0"/>
          </a:p>
        </p:txBody>
      </p:sp>
      <p:sp>
        <p:nvSpPr>
          <p:cNvPr id="4" name="Slide Number Placeholder 3"/>
          <p:cNvSpPr>
            <a:spLocks noGrp="1"/>
          </p:cNvSpPr>
          <p:nvPr>
            <p:ph type="sldNum" sz="quarter" idx="10"/>
          </p:nvPr>
        </p:nvSpPr>
        <p:spPr/>
        <p:txBody>
          <a:bodyPr/>
          <a:lstStyle/>
          <a:p>
            <a:fld id="{5E0DB287-0ABA-4A5A-910D-D90B9C4F0EE6}"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E0DB287-0ABA-4A5A-910D-D90B9C4F0EE6}"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Whole Time Equivalent is the number of hours worked per day taking into account</a:t>
            </a:r>
            <a:r>
              <a:rPr lang="en-GB" baseline="0" dirty="0" smtClean="0"/>
              <a:t> holidays, training, sick leave etc.</a:t>
            </a:r>
          </a:p>
          <a:p>
            <a:r>
              <a:rPr lang="en-GB" baseline="0" dirty="0" smtClean="0"/>
              <a:t>Isolator cleaning has a fixed time of 52 minutes which can be changed on the” Pharmacy References” page or by inputting  a multiplier in cell D34 on the “Pharmacy Capacity” page.</a:t>
            </a:r>
            <a:endParaRPr lang="en-GB" dirty="0"/>
          </a:p>
        </p:txBody>
      </p:sp>
      <p:sp>
        <p:nvSpPr>
          <p:cNvPr id="4" name="Slide Number Placeholder 3"/>
          <p:cNvSpPr>
            <a:spLocks noGrp="1"/>
          </p:cNvSpPr>
          <p:nvPr>
            <p:ph type="sldNum" sz="quarter" idx="10"/>
          </p:nvPr>
        </p:nvSpPr>
        <p:spPr/>
        <p:txBody>
          <a:bodyPr/>
          <a:lstStyle/>
          <a:p>
            <a:fld id="{5E0DB287-0ABA-4A5A-910D-D90B9C4F0EE6}"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E0DB287-0ABA-4A5A-910D-D90B9C4F0EE6}"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E0DB287-0ABA-4A5A-910D-D90B9C4F0EE6}"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E0DB287-0ABA-4A5A-910D-D90B9C4F0EE6}" type="slidenum">
              <a:rPr lang="en-GB" smtClean="0"/>
              <a:pPr/>
              <a:t>15</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E0DB287-0ABA-4A5A-910D-D90B9C4F0EE6}" type="slidenum">
              <a:rPr lang="en-GB" smtClean="0"/>
              <a:pPr/>
              <a:t>16</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No data</a:t>
            </a:r>
            <a:r>
              <a:rPr lang="en-GB" baseline="0" dirty="0" smtClean="0"/>
              <a:t> input required.  There is a hyperlink to the summary table.</a:t>
            </a:r>
            <a:endParaRPr lang="en-GB" dirty="0"/>
          </a:p>
        </p:txBody>
      </p:sp>
      <p:sp>
        <p:nvSpPr>
          <p:cNvPr id="4" name="Slide Number Placeholder 3"/>
          <p:cNvSpPr>
            <a:spLocks noGrp="1"/>
          </p:cNvSpPr>
          <p:nvPr>
            <p:ph type="sldNum" sz="quarter" idx="10"/>
          </p:nvPr>
        </p:nvSpPr>
        <p:spPr/>
        <p:txBody>
          <a:bodyPr/>
          <a:lstStyle/>
          <a:p>
            <a:fld id="{5E0DB287-0ABA-4A5A-910D-D90B9C4F0EE6}" type="slidenum">
              <a:rPr lang="en-GB" smtClean="0"/>
              <a:pPr/>
              <a:t>17</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E0DB287-0ABA-4A5A-910D-D90B9C4F0EE6}" type="slidenum">
              <a:rPr lang="en-GB" smtClean="0"/>
              <a:pPr/>
              <a:t>18</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E0DB287-0ABA-4A5A-910D-D90B9C4F0EE6}" type="slidenum">
              <a:rPr lang="en-GB" smtClean="0"/>
              <a:pPr/>
              <a:t>19</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E0DB287-0ABA-4A5A-910D-D90B9C4F0EE6}" type="slidenum">
              <a:rPr lang="en-GB" smtClean="0"/>
              <a:pPr/>
              <a:t>20</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solidFill>
                <a:srgbClr val="FFFF00"/>
              </a:solidFill>
            </a:endParaRPr>
          </a:p>
        </p:txBody>
      </p:sp>
      <p:sp>
        <p:nvSpPr>
          <p:cNvPr id="4" name="Slide Number Placeholder 3"/>
          <p:cNvSpPr>
            <a:spLocks noGrp="1"/>
          </p:cNvSpPr>
          <p:nvPr>
            <p:ph type="sldNum" sz="quarter" idx="10"/>
          </p:nvPr>
        </p:nvSpPr>
        <p:spPr/>
        <p:txBody>
          <a:bodyPr/>
          <a:lstStyle/>
          <a:p>
            <a:fld id="{5E0DB287-0ABA-4A5A-910D-D90B9C4F0EE6}" type="slidenum">
              <a:rPr lang="en-GB" smtClean="0"/>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E0DB287-0ABA-4A5A-910D-D90B9C4F0EE6}" type="slidenum">
              <a:rPr lang="en-GB" smtClean="0"/>
              <a:pPr/>
              <a:t>21</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E0DB287-0ABA-4A5A-910D-D90B9C4F0EE6}" type="slidenum">
              <a:rPr lang="en-GB" smtClean="0"/>
              <a:pPr/>
              <a:t>23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purpose of the tool is to calculate</a:t>
            </a:r>
            <a:r>
              <a:rPr lang="en-GB" baseline="0" dirty="0" smtClean="0"/>
              <a:t> the p</a:t>
            </a:r>
            <a:r>
              <a:rPr lang="en-GB" dirty="0" smtClean="0"/>
              <a:t>harmacy staff time, isolator time,</a:t>
            </a:r>
            <a:r>
              <a:rPr lang="en-GB" baseline="0" dirty="0" smtClean="0"/>
              <a:t> nurse time and chair time associated with delivering a new chemotherapy regimen.  Although this may help with planning resources within a chemotherapy unit, the Capacity Calculator is not intended as a resource scheduling tool. </a:t>
            </a:r>
            <a:endParaRPr lang="en-GB" dirty="0"/>
          </a:p>
        </p:txBody>
      </p:sp>
      <p:sp>
        <p:nvSpPr>
          <p:cNvPr id="4" name="Slide Number Placeholder 3"/>
          <p:cNvSpPr>
            <a:spLocks noGrp="1"/>
          </p:cNvSpPr>
          <p:nvPr>
            <p:ph type="sldNum" sz="quarter" idx="10"/>
          </p:nvPr>
        </p:nvSpPr>
        <p:spPr/>
        <p:txBody>
          <a:bodyPr/>
          <a:lstStyle/>
          <a:p>
            <a:fld id="{5E0DB287-0ABA-4A5A-910D-D90B9C4F0EE6}"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E0DB287-0ABA-4A5A-910D-D90B9C4F0EE6}"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E0DB287-0ABA-4A5A-910D-D90B9C4F0EE6}"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No data input is required on this sheet</a:t>
            </a:r>
            <a:endParaRPr lang="en-GB" dirty="0"/>
          </a:p>
        </p:txBody>
      </p:sp>
      <p:sp>
        <p:nvSpPr>
          <p:cNvPr id="4" name="Slide Number Placeholder 3"/>
          <p:cNvSpPr>
            <a:spLocks noGrp="1"/>
          </p:cNvSpPr>
          <p:nvPr>
            <p:ph type="sldNum" sz="quarter" idx="10"/>
          </p:nvPr>
        </p:nvSpPr>
        <p:spPr/>
        <p:txBody>
          <a:bodyPr/>
          <a:lstStyle/>
          <a:p>
            <a:fld id="{5E0DB287-0ABA-4A5A-910D-D90B9C4F0EE6}"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E0DB287-0ABA-4A5A-910D-D90B9C4F0EE6}"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E0DB287-0ABA-4A5A-910D-D90B9C4F0EE6}"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1" dirty="0" smtClean="0"/>
              <a:t>Additional</a:t>
            </a:r>
            <a:r>
              <a:rPr lang="en-GB" b="1" baseline="0" dirty="0" smtClean="0"/>
              <a:t> Information</a:t>
            </a:r>
          </a:p>
          <a:p>
            <a:pPr>
              <a:buFont typeface="Arial" pitchFamily="34" charset="0"/>
              <a:buChar char="•"/>
            </a:pPr>
            <a:r>
              <a:rPr lang="en-GB" baseline="0" dirty="0" smtClean="0"/>
              <a:t>The tool allows the user to input different information for Cycle 1 and subsequent cycles</a:t>
            </a:r>
          </a:p>
          <a:p>
            <a:pPr>
              <a:buFont typeface="Arial" pitchFamily="34" charset="0"/>
              <a:buChar char="•"/>
            </a:pPr>
            <a:r>
              <a:rPr lang="en-GB" baseline="0" dirty="0" smtClean="0"/>
              <a:t>If Cycle 1 is different from subsequent cycles select “Yes” in the orange drop down box for Table 1a</a:t>
            </a:r>
          </a:p>
          <a:p>
            <a:pPr defTabSz="990478">
              <a:buFont typeface="Arial" pitchFamily="34" charset="0"/>
              <a:buChar char="•"/>
              <a:defRPr/>
            </a:pPr>
            <a:r>
              <a:rPr lang="en-GB" baseline="0" dirty="0" smtClean="0"/>
              <a:t>If Cycle 1 is the same as subsequent cycles select “No” in the orange drop down box for Table 1a and the data in Table 1a will be ignored and the total infusion time and observation time in the table will be zero.</a:t>
            </a:r>
          </a:p>
          <a:p>
            <a:pPr defTabSz="990478">
              <a:buFont typeface="Arial" pitchFamily="34" charset="0"/>
              <a:buChar char="•"/>
              <a:defRPr/>
            </a:pPr>
            <a:r>
              <a:rPr lang="en-GB" baseline="0" dirty="0" smtClean="0"/>
              <a:t>If drugs are co-administered or there is an overlap in the administration, enter only one infusion/ observation time to cover the overall period.</a:t>
            </a:r>
          </a:p>
          <a:p>
            <a:pPr defTabSz="990478">
              <a:buFont typeface="Arial" pitchFamily="34" charset="0"/>
              <a:buChar char="•"/>
              <a:defRPr/>
            </a:pPr>
            <a:r>
              <a:rPr lang="en-GB" baseline="0" dirty="0" smtClean="0"/>
              <a:t>The “Drug route” information feeds into the Pharmacy, Nurse and Chair Capacity worksheets.</a:t>
            </a:r>
          </a:p>
          <a:p>
            <a:pPr defTabSz="990478">
              <a:buFont typeface="Arial" pitchFamily="34" charset="0"/>
              <a:buChar char="•"/>
              <a:defRPr/>
            </a:pPr>
            <a:r>
              <a:rPr lang="en-GB" baseline="0" dirty="0" smtClean="0"/>
              <a:t>The total number of days is used in the chair time calculation.</a:t>
            </a:r>
          </a:p>
          <a:p>
            <a:pPr>
              <a:buFont typeface="Arial" pitchFamily="34" charset="0"/>
              <a:buChar char="•"/>
            </a:pPr>
            <a:endParaRPr lang="en-GB" baseline="0" dirty="0" smtClean="0"/>
          </a:p>
          <a:p>
            <a:endParaRPr lang="en-GB" dirty="0"/>
          </a:p>
        </p:txBody>
      </p:sp>
      <p:sp>
        <p:nvSpPr>
          <p:cNvPr id="4" name="Slide Number Placeholder 3"/>
          <p:cNvSpPr>
            <a:spLocks noGrp="1"/>
          </p:cNvSpPr>
          <p:nvPr>
            <p:ph type="sldNum" sz="quarter" idx="10"/>
          </p:nvPr>
        </p:nvSpPr>
        <p:spPr/>
        <p:txBody>
          <a:bodyPr/>
          <a:lstStyle/>
          <a:p>
            <a:fld id="{5E0DB287-0ABA-4A5A-910D-D90B9C4F0EE6}"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47E188A-1142-44DC-B563-DC5645AAA12F}" type="datetimeFigureOut">
              <a:rPr lang="en-GB" smtClean="0"/>
              <a:pPr/>
              <a:t>06/02/2015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AB91C4-0242-4019-9314-95F2D30FC40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7E188A-1142-44DC-B563-DC5645AAA12F}" type="datetimeFigureOut">
              <a:rPr lang="en-GB" smtClean="0"/>
              <a:pPr/>
              <a:t>06/02/2015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AB91C4-0242-4019-9314-95F2D30FC40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7E188A-1142-44DC-B563-DC5645AAA12F}" type="datetimeFigureOut">
              <a:rPr lang="en-GB" smtClean="0"/>
              <a:pPr/>
              <a:t>06/02/2015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AB91C4-0242-4019-9314-95F2D30FC40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7E188A-1142-44DC-B563-DC5645AAA12F}" type="datetimeFigureOut">
              <a:rPr lang="en-GB" smtClean="0"/>
              <a:pPr/>
              <a:t>06/02/2015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AB91C4-0242-4019-9314-95F2D30FC40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7E188A-1142-44DC-B563-DC5645AAA12F}" type="datetimeFigureOut">
              <a:rPr lang="en-GB" smtClean="0"/>
              <a:pPr/>
              <a:t>06/02/2015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AB91C4-0242-4019-9314-95F2D30FC40C}"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47E188A-1142-44DC-B563-DC5645AAA12F}" type="datetimeFigureOut">
              <a:rPr lang="en-GB" smtClean="0"/>
              <a:pPr/>
              <a:t>06/02/2015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AB91C4-0242-4019-9314-95F2D30FC40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47E188A-1142-44DC-B563-DC5645AAA12F}" type="datetimeFigureOut">
              <a:rPr lang="en-GB" smtClean="0"/>
              <a:pPr/>
              <a:t>06/02/2015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9AB91C4-0242-4019-9314-95F2D30FC40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47E188A-1142-44DC-B563-DC5645AAA12F}" type="datetimeFigureOut">
              <a:rPr lang="en-GB" smtClean="0"/>
              <a:pPr/>
              <a:t>06/02/2015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9AB91C4-0242-4019-9314-95F2D30FC40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7E188A-1142-44DC-B563-DC5645AAA12F}" type="datetimeFigureOut">
              <a:rPr lang="en-GB" smtClean="0"/>
              <a:pPr/>
              <a:t>06/02/2015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9AB91C4-0242-4019-9314-95F2D30FC40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7E188A-1142-44DC-B563-DC5645AAA12F}" type="datetimeFigureOut">
              <a:rPr lang="en-GB" smtClean="0"/>
              <a:pPr/>
              <a:t>06/02/2015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AB91C4-0242-4019-9314-95F2D30FC40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7E188A-1142-44DC-B563-DC5645AAA12F}" type="datetimeFigureOut">
              <a:rPr lang="en-GB" smtClean="0"/>
              <a:pPr/>
              <a:t>06/02/2015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AB91C4-0242-4019-9314-95F2D30FC40C}"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7E188A-1142-44DC-B563-DC5645AAA12F}" type="datetimeFigureOut">
              <a:rPr lang="en-GB" smtClean="0"/>
              <a:pPr/>
              <a:t>06/02/2015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AB91C4-0242-4019-9314-95F2D30FC40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420888"/>
            <a:ext cx="7772400" cy="1470025"/>
          </a:xfrm>
        </p:spPr>
        <p:txBody>
          <a:bodyPr/>
          <a:lstStyle/>
          <a:p>
            <a:r>
              <a:rPr lang="en-GB" dirty="0" smtClean="0"/>
              <a:t>New Drug Capacity Calculator</a:t>
            </a:r>
            <a:endParaRPr lang="en-GB" dirty="0"/>
          </a:p>
        </p:txBody>
      </p:sp>
      <p:sp>
        <p:nvSpPr>
          <p:cNvPr id="3" name="Subtitle 2"/>
          <p:cNvSpPr>
            <a:spLocks noGrp="1"/>
          </p:cNvSpPr>
          <p:nvPr>
            <p:ph type="subTitle" idx="1"/>
          </p:nvPr>
        </p:nvSpPr>
        <p:spPr>
          <a:xfrm>
            <a:off x="1187624" y="4509120"/>
            <a:ext cx="6408712" cy="1296144"/>
          </a:xfrm>
        </p:spPr>
        <p:txBody>
          <a:bodyPr>
            <a:normAutofit/>
          </a:bodyPr>
          <a:lstStyle/>
          <a:p>
            <a:r>
              <a:rPr lang="en-GB" dirty="0" smtClean="0">
                <a:solidFill>
                  <a:schemeClr val="tx1"/>
                </a:solidFill>
              </a:rPr>
              <a:t>Instruction Manual </a:t>
            </a:r>
          </a:p>
          <a:p>
            <a:endParaRPr lang="en-GB" dirty="0" smtClean="0">
              <a:solidFill>
                <a:schemeClr val="tx1"/>
              </a:solidFill>
            </a:endParaRPr>
          </a:p>
        </p:txBody>
      </p:sp>
      <p:graphicFrame>
        <p:nvGraphicFramePr>
          <p:cNvPr id="6" name="Table 5"/>
          <p:cNvGraphicFramePr>
            <a:graphicFrameLocks noGrp="1"/>
          </p:cNvGraphicFramePr>
          <p:nvPr/>
        </p:nvGraphicFramePr>
        <p:xfrm>
          <a:off x="4267200" y="3337560"/>
          <a:ext cx="609600" cy="182880"/>
        </p:xfrm>
        <a:graphic>
          <a:graphicData uri="http://schemas.openxmlformats.org/drawingml/2006/table">
            <a:tbl>
              <a:tblPr/>
              <a:tblGrid>
                <a:gridCol w="609600"/>
              </a:tblGrid>
              <a:tr h="182880">
                <a:tc>
                  <a:txBody>
                    <a:bodyPr/>
                    <a:lstStyle/>
                    <a:p>
                      <a:pPr algn="l" fontAlgn="b"/>
                      <a:endParaRPr lang="en-GB" sz="1100" b="0" i="0" u="none" strike="noStrike" dirty="0">
                        <a:solidFill>
                          <a:srgbClr val="000000"/>
                        </a:solidFill>
                        <a:latin typeface="Calibri"/>
                      </a:endParaRPr>
                    </a:p>
                  </a:txBody>
                  <a:tcPr marL="0" marR="0" marT="0" marB="0" anchor="b">
                    <a:lnL>
                      <a:noFill/>
                    </a:lnL>
                    <a:lnR>
                      <a:noFill/>
                    </a:lnR>
                    <a:lnT>
                      <a:noFill/>
                    </a:lnT>
                    <a:lnB>
                      <a:noFill/>
                    </a:lnB>
                  </a:tcPr>
                </a:tc>
              </a:tr>
            </a:tbl>
          </a:graphicData>
        </a:graphic>
      </p:graphicFrame>
      <p:pic>
        <p:nvPicPr>
          <p:cNvPr id="1026" name="Picture 2" descr="image002"/>
          <p:cNvPicPr>
            <a:picLocks noChangeAspect="1" noChangeArrowheads="1"/>
          </p:cNvPicPr>
          <p:nvPr/>
        </p:nvPicPr>
        <p:blipFill>
          <a:blip r:embed="rId3" cstate="print"/>
          <a:srcRect/>
          <a:stretch>
            <a:fillRect/>
          </a:stretch>
        </p:blipFill>
        <p:spPr bwMode="auto">
          <a:xfrm>
            <a:off x="7380312" y="332656"/>
            <a:ext cx="1371600" cy="944563"/>
          </a:xfrm>
          <a:prstGeom prst="rect">
            <a:avLst/>
          </a:prstGeom>
          <a:noFill/>
          <a:ln w="9525">
            <a:noFill/>
            <a:miter lim="800000"/>
            <a:headEnd/>
            <a:tailEnd/>
          </a:ln>
        </p:spPr>
      </p:pic>
      <p:sp>
        <p:nvSpPr>
          <p:cNvPr id="9" name="Rectangle 8"/>
          <p:cNvSpPr/>
          <p:nvPr/>
        </p:nvSpPr>
        <p:spPr>
          <a:xfrm>
            <a:off x="971600" y="3645024"/>
            <a:ext cx="7056784" cy="646331"/>
          </a:xfrm>
          <a:prstGeom prst="rect">
            <a:avLst/>
          </a:prstGeom>
        </p:spPr>
        <p:txBody>
          <a:bodyPr wrap="square">
            <a:spAutoFit/>
          </a:bodyPr>
          <a:lstStyle/>
          <a:p>
            <a:r>
              <a:rPr lang="en-GB" b="1" dirty="0" smtClean="0"/>
              <a:t>An Excel-based tool for estimating the resource required to deliver newly approved chemotherapy drugs. </a:t>
            </a:r>
            <a:endParaRPr lang="en-GB" dirty="0" smtClean="0"/>
          </a:p>
        </p:txBody>
      </p:sp>
      <p:sp>
        <p:nvSpPr>
          <p:cNvPr id="10" name="TextBox 9"/>
          <p:cNvSpPr txBox="1"/>
          <p:nvPr/>
        </p:nvSpPr>
        <p:spPr>
          <a:xfrm>
            <a:off x="6012160" y="1268760"/>
            <a:ext cx="2808312" cy="1169551"/>
          </a:xfrm>
          <a:prstGeom prst="rect">
            <a:avLst/>
          </a:prstGeom>
          <a:noFill/>
        </p:spPr>
        <p:txBody>
          <a:bodyPr wrap="square" rtlCol="0">
            <a:spAutoFit/>
          </a:bodyPr>
          <a:lstStyle/>
          <a:p>
            <a:pPr algn="ctr"/>
            <a:r>
              <a:rPr lang="en-GB" sz="1400" b="1" dirty="0" smtClean="0"/>
              <a:t>This tool was developed </a:t>
            </a:r>
            <a:r>
              <a:rPr lang="en-GB" sz="1400" b="1" dirty="0" smtClean="0"/>
              <a:t>by the NECN and GSK </a:t>
            </a:r>
            <a:r>
              <a:rPr lang="en-GB" sz="1400" b="1" dirty="0" smtClean="0"/>
              <a:t>on behalf of the Pharmaceutical  Industry Partnership Group (PIPG)</a:t>
            </a:r>
          </a:p>
          <a:p>
            <a:pPr algn="ctr"/>
            <a:endParaRPr lang="en-GB" sz="1400" b="1" dirty="0"/>
          </a:p>
        </p:txBody>
      </p:sp>
      <p:sp>
        <p:nvSpPr>
          <p:cNvPr id="12" name="Rectangle 11"/>
          <p:cNvSpPr/>
          <p:nvPr/>
        </p:nvSpPr>
        <p:spPr>
          <a:xfrm>
            <a:off x="5724128" y="188640"/>
            <a:ext cx="3275856" cy="2016224"/>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1835696" y="5589240"/>
            <a:ext cx="5256584" cy="646331"/>
          </a:xfrm>
          <a:prstGeom prst="rect">
            <a:avLst/>
          </a:prstGeom>
          <a:noFill/>
          <a:ln>
            <a:solidFill>
              <a:schemeClr val="tx1"/>
            </a:solidFill>
          </a:ln>
        </p:spPr>
        <p:txBody>
          <a:bodyPr wrap="square" rtlCol="0">
            <a:spAutoFit/>
          </a:bodyPr>
          <a:lstStyle/>
          <a:p>
            <a:r>
              <a:rPr lang="en-GB" dirty="0" smtClean="0"/>
              <a:t>ZINC Code : 		UK/ONC/0013/13d(1)</a:t>
            </a:r>
          </a:p>
          <a:p>
            <a:r>
              <a:rPr lang="en-GB" dirty="0" smtClean="0"/>
              <a:t>Date of Preparation: 	February 2015</a:t>
            </a:r>
            <a:endParaRPr lang="en-GB" dirty="0"/>
          </a:p>
        </p:txBody>
      </p:sp>
      <p:pic>
        <p:nvPicPr>
          <p:cNvPr id="11" name="Picture 10"/>
          <p:cNvPicPr/>
          <p:nvPr/>
        </p:nvPicPr>
        <p:blipFill>
          <a:blip r:embed="rId4" cstate="print"/>
          <a:srcRect/>
          <a:stretch>
            <a:fillRect/>
          </a:stretch>
        </p:blipFill>
        <p:spPr bwMode="auto">
          <a:xfrm>
            <a:off x="6012160" y="332656"/>
            <a:ext cx="607483" cy="5474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0"/>
            <a:ext cx="2889317" cy="369332"/>
          </a:xfrm>
          <a:prstGeom prst="rect">
            <a:avLst/>
          </a:prstGeom>
          <a:noFill/>
        </p:spPr>
        <p:txBody>
          <a:bodyPr wrap="none" rtlCol="0">
            <a:spAutoFit/>
          </a:bodyPr>
          <a:lstStyle/>
          <a:p>
            <a:r>
              <a:rPr lang="en-GB" dirty="0" smtClean="0"/>
              <a:t>Sheet 5 – Pharmacy Capacity</a:t>
            </a:r>
            <a:endParaRPr lang="en-GB" dirty="0"/>
          </a:p>
        </p:txBody>
      </p:sp>
      <p:sp>
        <p:nvSpPr>
          <p:cNvPr id="8" name="Rectangle 7"/>
          <p:cNvSpPr/>
          <p:nvPr/>
        </p:nvSpPr>
        <p:spPr>
          <a:xfrm>
            <a:off x="179512" y="5589240"/>
            <a:ext cx="8784976" cy="1077218"/>
          </a:xfrm>
          <a:prstGeom prst="rect">
            <a:avLst/>
          </a:prstGeom>
        </p:spPr>
        <p:txBody>
          <a:bodyPr wrap="square">
            <a:spAutoFit/>
          </a:bodyPr>
          <a:lstStyle/>
          <a:p>
            <a:r>
              <a:rPr lang="en-GB" sz="1600" dirty="0" smtClean="0"/>
              <a:t>This sheet allows the user to calculate the pharmacy capacity needed to deliver the newly approved medications. It calculates the time needed for items that require aseptic preparation and those that are pre-filled items. The output is expressed in Whole Time Equivalents (WTE) days for pharmacy staff and the isolator time needed to deliver the regimen to a cohort of patients. </a:t>
            </a:r>
            <a:endParaRPr lang="en-GB" sz="1600" dirty="0"/>
          </a:p>
        </p:txBody>
      </p:sp>
      <p:pic>
        <p:nvPicPr>
          <p:cNvPr id="62465" name="Picture 1"/>
          <p:cNvPicPr>
            <a:picLocks noChangeAspect="1" noChangeArrowheads="1"/>
          </p:cNvPicPr>
          <p:nvPr/>
        </p:nvPicPr>
        <p:blipFill>
          <a:blip r:embed="rId3" cstate="print"/>
          <a:srcRect/>
          <a:stretch>
            <a:fillRect/>
          </a:stretch>
        </p:blipFill>
        <p:spPr bwMode="auto">
          <a:xfrm>
            <a:off x="1115616" y="548680"/>
            <a:ext cx="7005447" cy="49958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0"/>
            <a:ext cx="2889317" cy="369332"/>
          </a:xfrm>
          <a:prstGeom prst="rect">
            <a:avLst/>
          </a:prstGeom>
          <a:noFill/>
        </p:spPr>
        <p:txBody>
          <a:bodyPr wrap="none" rtlCol="0">
            <a:spAutoFit/>
          </a:bodyPr>
          <a:lstStyle/>
          <a:p>
            <a:r>
              <a:rPr lang="en-GB" dirty="0" smtClean="0"/>
              <a:t>Sheet 5 – Pharmacy Capacity</a:t>
            </a:r>
            <a:endParaRPr lang="en-GB" dirty="0"/>
          </a:p>
        </p:txBody>
      </p:sp>
      <p:sp>
        <p:nvSpPr>
          <p:cNvPr id="24" name="Rounded Rectangle 23"/>
          <p:cNvSpPr/>
          <p:nvPr/>
        </p:nvSpPr>
        <p:spPr>
          <a:xfrm>
            <a:off x="6804248" y="1268760"/>
            <a:ext cx="1800200" cy="1080120"/>
          </a:xfrm>
          <a:prstGeom prst="roundRect">
            <a:avLst/>
          </a:prstGeom>
          <a:noFill/>
          <a:ln w="31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1400" dirty="0" smtClean="0">
                <a:solidFill>
                  <a:schemeClr val="tx1"/>
                </a:solidFill>
              </a:rPr>
              <a:t>Use the drop-down buttons to input data on the variable time activities.</a:t>
            </a:r>
            <a:endParaRPr lang="en-GB" sz="1400" dirty="0">
              <a:solidFill>
                <a:schemeClr val="tx1"/>
              </a:solidFill>
            </a:endParaRPr>
          </a:p>
        </p:txBody>
      </p:sp>
      <p:sp>
        <p:nvSpPr>
          <p:cNvPr id="7" name="Rectangle 6"/>
          <p:cNvSpPr/>
          <p:nvPr/>
        </p:nvSpPr>
        <p:spPr>
          <a:xfrm>
            <a:off x="7596336" y="0"/>
            <a:ext cx="1402948" cy="369332"/>
          </a:xfrm>
          <a:prstGeom prst="rect">
            <a:avLst/>
          </a:prstGeom>
        </p:spPr>
        <p:txBody>
          <a:bodyPr wrap="none">
            <a:spAutoFit/>
          </a:bodyPr>
          <a:lstStyle/>
          <a:p>
            <a:r>
              <a:rPr lang="en-GB" dirty="0" smtClean="0"/>
              <a:t>Functionality</a:t>
            </a:r>
            <a:endParaRPr lang="en-GB" dirty="0"/>
          </a:p>
        </p:txBody>
      </p:sp>
      <p:sp>
        <p:nvSpPr>
          <p:cNvPr id="10" name="Rounded Rectangle 9"/>
          <p:cNvSpPr/>
          <p:nvPr/>
        </p:nvSpPr>
        <p:spPr>
          <a:xfrm>
            <a:off x="6732240" y="2852936"/>
            <a:ext cx="2088232" cy="1008112"/>
          </a:xfrm>
          <a:prstGeom prst="roundRect">
            <a:avLst/>
          </a:prstGeom>
          <a:noFill/>
          <a:ln w="31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1400" dirty="0" smtClean="0">
                <a:solidFill>
                  <a:schemeClr val="tx1"/>
                </a:solidFill>
              </a:rPr>
              <a:t>Data  on the number of patients, cycles and items is drawn from the “Treatment plan” sheet.</a:t>
            </a:r>
            <a:endParaRPr lang="en-GB" sz="1400" dirty="0">
              <a:solidFill>
                <a:schemeClr val="tx1"/>
              </a:solidFill>
            </a:endParaRPr>
          </a:p>
        </p:txBody>
      </p:sp>
      <p:sp>
        <p:nvSpPr>
          <p:cNvPr id="13" name="Rounded Rectangle 12"/>
          <p:cNvSpPr/>
          <p:nvPr/>
        </p:nvSpPr>
        <p:spPr>
          <a:xfrm>
            <a:off x="3419872" y="5445224"/>
            <a:ext cx="2088232" cy="864096"/>
          </a:xfrm>
          <a:prstGeom prst="roundRect">
            <a:avLst/>
          </a:prstGeom>
          <a:noFill/>
          <a:ln w="31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1400" dirty="0" smtClean="0">
                <a:solidFill>
                  <a:schemeClr val="tx1"/>
                </a:solidFill>
              </a:rPr>
              <a:t>Select hyperlink to “Pharmacy References” sheet to change or review fixed times.</a:t>
            </a:r>
            <a:endParaRPr lang="en-GB" sz="1400" dirty="0">
              <a:solidFill>
                <a:schemeClr val="tx1"/>
              </a:solidFill>
            </a:endParaRPr>
          </a:p>
        </p:txBody>
      </p:sp>
      <p:sp>
        <p:nvSpPr>
          <p:cNvPr id="12" name="Rounded Rectangle 11"/>
          <p:cNvSpPr/>
          <p:nvPr/>
        </p:nvSpPr>
        <p:spPr>
          <a:xfrm>
            <a:off x="6228184" y="5157192"/>
            <a:ext cx="2736304" cy="1080120"/>
          </a:xfrm>
          <a:prstGeom prst="roundRect">
            <a:avLst/>
          </a:prstGeom>
          <a:noFill/>
          <a:ln w="31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GB" sz="1400" dirty="0" smtClean="0">
                <a:solidFill>
                  <a:schemeClr val="tx1"/>
                </a:solidFill>
              </a:rPr>
              <a:t>Select hyperlink to “local Assumptions” sheet to whole time equivalent (WTE) figure which is set at a default figure of 5.4 hours.  </a:t>
            </a:r>
            <a:endParaRPr lang="en-GB" sz="1400" dirty="0">
              <a:solidFill>
                <a:schemeClr val="tx1"/>
              </a:solidFill>
            </a:endParaRPr>
          </a:p>
        </p:txBody>
      </p:sp>
      <p:sp>
        <p:nvSpPr>
          <p:cNvPr id="22" name="TextBox 21"/>
          <p:cNvSpPr txBox="1"/>
          <p:nvPr/>
        </p:nvSpPr>
        <p:spPr>
          <a:xfrm>
            <a:off x="683568" y="5517232"/>
            <a:ext cx="2160240" cy="738664"/>
          </a:xfrm>
          <a:prstGeom prst="rect">
            <a:avLst/>
          </a:prstGeom>
          <a:noFill/>
          <a:ln>
            <a:solidFill>
              <a:schemeClr val="tx1"/>
            </a:solidFill>
          </a:ln>
        </p:spPr>
        <p:txBody>
          <a:bodyPr wrap="square" rtlCol="0">
            <a:spAutoFit/>
          </a:bodyPr>
          <a:lstStyle/>
          <a:p>
            <a:r>
              <a:rPr lang="en-GB" sz="1400" dirty="0" smtClean="0"/>
              <a:t>Input data manually in the white box for isolator cleaning time multiplier.</a:t>
            </a:r>
            <a:endParaRPr lang="en-GB" sz="1400" dirty="0"/>
          </a:p>
        </p:txBody>
      </p:sp>
      <p:cxnSp>
        <p:nvCxnSpPr>
          <p:cNvPr id="17" name="Straight Connector 16"/>
          <p:cNvCxnSpPr/>
          <p:nvPr/>
        </p:nvCxnSpPr>
        <p:spPr>
          <a:xfrm>
            <a:off x="6156176" y="3861048"/>
            <a:ext cx="1296144" cy="12961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endCxn id="22" idx="0"/>
          </p:cNvCxnSpPr>
          <p:nvPr/>
        </p:nvCxnSpPr>
        <p:spPr>
          <a:xfrm flipH="1">
            <a:off x="1763688" y="4149080"/>
            <a:ext cx="648072" cy="1368152"/>
          </a:xfrm>
          <a:prstGeom prst="line">
            <a:avLst/>
          </a:prstGeom>
        </p:spPr>
        <p:style>
          <a:lnRef idx="1">
            <a:schemeClr val="accent1"/>
          </a:lnRef>
          <a:fillRef idx="0">
            <a:schemeClr val="accent1"/>
          </a:fillRef>
          <a:effectRef idx="0">
            <a:schemeClr val="accent1"/>
          </a:effectRef>
          <a:fontRef idx="minor">
            <a:schemeClr val="tx1"/>
          </a:fontRef>
        </p:style>
      </p:cxnSp>
      <p:pic>
        <p:nvPicPr>
          <p:cNvPr id="15" name="Picture 1"/>
          <p:cNvPicPr>
            <a:picLocks noChangeAspect="1" noChangeArrowheads="1"/>
          </p:cNvPicPr>
          <p:nvPr/>
        </p:nvPicPr>
        <p:blipFill>
          <a:blip r:embed="rId3" cstate="print"/>
          <a:srcRect/>
          <a:stretch>
            <a:fillRect/>
          </a:stretch>
        </p:blipFill>
        <p:spPr bwMode="auto">
          <a:xfrm>
            <a:off x="179512" y="476672"/>
            <a:ext cx="6803502" cy="4851872"/>
          </a:xfrm>
          <a:prstGeom prst="rect">
            <a:avLst/>
          </a:prstGeom>
          <a:noFill/>
          <a:ln w="9525">
            <a:noFill/>
            <a:miter lim="800000"/>
            <a:headEnd/>
            <a:tailEnd/>
          </a:ln>
          <a:effectLst/>
        </p:spPr>
      </p:pic>
      <p:cxnSp>
        <p:nvCxnSpPr>
          <p:cNvPr id="20" name="Straight Connector 19"/>
          <p:cNvCxnSpPr>
            <a:endCxn id="13" idx="0"/>
          </p:cNvCxnSpPr>
          <p:nvPr/>
        </p:nvCxnSpPr>
        <p:spPr>
          <a:xfrm>
            <a:off x="3275856" y="5085184"/>
            <a:ext cx="1188132" cy="36004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0"/>
            <a:ext cx="2513445" cy="369332"/>
          </a:xfrm>
          <a:prstGeom prst="rect">
            <a:avLst/>
          </a:prstGeom>
          <a:noFill/>
        </p:spPr>
        <p:txBody>
          <a:bodyPr wrap="none" rtlCol="0">
            <a:spAutoFit/>
          </a:bodyPr>
          <a:lstStyle/>
          <a:p>
            <a:r>
              <a:rPr lang="en-GB" dirty="0" smtClean="0"/>
              <a:t>Sheet 6 – Nurse Capacity</a:t>
            </a:r>
            <a:endParaRPr lang="en-GB" dirty="0"/>
          </a:p>
        </p:txBody>
      </p:sp>
      <p:sp>
        <p:nvSpPr>
          <p:cNvPr id="6" name="Rectangle 5"/>
          <p:cNvSpPr/>
          <p:nvPr/>
        </p:nvSpPr>
        <p:spPr>
          <a:xfrm>
            <a:off x="0" y="5877272"/>
            <a:ext cx="9144000" cy="830997"/>
          </a:xfrm>
          <a:prstGeom prst="rect">
            <a:avLst/>
          </a:prstGeom>
        </p:spPr>
        <p:txBody>
          <a:bodyPr wrap="square">
            <a:spAutoFit/>
          </a:bodyPr>
          <a:lstStyle/>
          <a:p>
            <a:r>
              <a:rPr lang="en-GB" sz="1600" dirty="0" smtClean="0"/>
              <a:t>This sheet allows the user to calculate the nurse capacity needed to deliver the newly approved regimen. It calculates the time needed for the nurses to deliver the specified regimen for a cohort of patients. The output is expressed in WTE days of nurse staff resource needed for delivery of the regimen. </a:t>
            </a:r>
            <a:endParaRPr lang="en-GB" sz="1600" dirty="0"/>
          </a:p>
        </p:txBody>
      </p:sp>
      <p:pic>
        <p:nvPicPr>
          <p:cNvPr id="5" name="Picture 4"/>
          <p:cNvPicPr/>
          <p:nvPr/>
        </p:nvPicPr>
        <p:blipFill>
          <a:blip r:embed="rId3" cstate="print"/>
          <a:srcRect/>
          <a:stretch>
            <a:fillRect/>
          </a:stretch>
        </p:blipFill>
        <p:spPr bwMode="auto">
          <a:xfrm>
            <a:off x="1043608" y="692696"/>
            <a:ext cx="7344816" cy="50405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092280" y="3501008"/>
            <a:ext cx="1800200" cy="1815882"/>
          </a:xfrm>
          <a:prstGeom prst="rect">
            <a:avLst/>
          </a:prstGeom>
          <a:noFill/>
          <a:ln>
            <a:solidFill>
              <a:schemeClr val="tx1"/>
            </a:solidFill>
          </a:ln>
        </p:spPr>
        <p:txBody>
          <a:bodyPr wrap="square" rtlCol="0">
            <a:spAutoFit/>
          </a:bodyPr>
          <a:lstStyle/>
          <a:p>
            <a:r>
              <a:rPr lang="en-GB" sz="1400" dirty="0" smtClean="0"/>
              <a:t>Input the total time per patient for the activities described in steps 2, 3 and 5.  Cycle 1 data may be entered separately from that of subsequent cycles.</a:t>
            </a:r>
            <a:endParaRPr lang="en-GB" sz="1400" dirty="0"/>
          </a:p>
        </p:txBody>
      </p:sp>
      <p:sp>
        <p:nvSpPr>
          <p:cNvPr id="10" name="TextBox 9"/>
          <p:cNvSpPr txBox="1"/>
          <p:nvPr/>
        </p:nvSpPr>
        <p:spPr>
          <a:xfrm>
            <a:off x="7092280" y="1772816"/>
            <a:ext cx="1944216" cy="1384995"/>
          </a:xfrm>
          <a:prstGeom prst="rect">
            <a:avLst/>
          </a:prstGeom>
          <a:noFill/>
          <a:ln>
            <a:solidFill>
              <a:schemeClr val="tx1"/>
            </a:solidFill>
          </a:ln>
        </p:spPr>
        <p:txBody>
          <a:bodyPr wrap="square" rtlCol="0">
            <a:spAutoFit/>
          </a:bodyPr>
          <a:lstStyle/>
          <a:p>
            <a:r>
              <a:rPr lang="en-GB" sz="1400" dirty="0" smtClean="0"/>
              <a:t>Nurse activities that require chair time and those that do not, need to be entered in different sections of the table.</a:t>
            </a:r>
            <a:endParaRPr lang="en-GB" sz="1400" dirty="0"/>
          </a:p>
        </p:txBody>
      </p:sp>
      <p:sp>
        <p:nvSpPr>
          <p:cNvPr id="13" name="TextBox 12"/>
          <p:cNvSpPr txBox="1"/>
          <p:nvPr/>
        </p:nvSpPr>
        <p:spPr>
          <a:xfrm>
            <a:off x="7092280" y="1052736"/>
            <a:ext cx="1800200" cy="523220"/>
          </a:xfrm>
          <a:prstGeom prst="rect">
            <a:avLst/>
          </a:prstGeom>
          <a:noFill/>
          <a:ln>
            <a:solidFill>
              <a:schemeClr val="tx1"/>
            </a:solidFill>
          </a:ln>
        </p:spPr>
        <p:txBody>
          <a:bodyPr wrap="square" rtlCol="0">
            <a:spAutoFit/>
          </a:bodyPr>
          <a:lstStyle/>
          <a:p>
            <a:r>
              <a:rPr lang="en-GB" sz="1400" dirty="0" smtClean="0"/>
              <a:t>Use the drop-down buttons to input data.</a:t>
            </a:r>
            <a:endParaRPr lang="en-GB" sz="1400" dirty="0"/>
          </a:p>
        </p:txBody>
      </p:sp>
      <p:sp>
        <p:nvSpPr>
          <p:cNvPr id="16" name="TextBox 15"/>
          <p:cNvSpPr txBox="1"/>
          <p:nvPr/>
        </p:nvSpPr>
        <p:spPr>
          <a:xfrm>
            <a:off x="899592" y="5949280"/>
            <a:ext cx="3384376" cy="523220"/>
          </a:xfrm>
          <a:prstGeom prst="rect">
            <a:avLst/>
          </a:prstGeom>
          <a:noFill/>
          <a:ln>
            <a:solidFill>
              <a:schemeClr val="tx1"/>
            </a:solidFill>
          </a:ln>
        </p:spPr>
        <p:txBody>
          <a:bodyPr wrap="square" rtlCol="0">
            <a:spAutoFit/>
          </a:bodyPr>
          <a:lstStyle/>
          <a:p>
            <a:r>
              <a:rPr lang="en-GB" sz="1400" dirty="0" smtClean="0"/>
              <a:t>Nurse resource that requires chair time and total nurse resource is calculated.</a:t>
            </a:r>
            <a:endParaRPr lang="en-GB" sz="1400" dirty="0"/>
          </a:p>
        </p:txBody>
      </p:sp>
      <p:sp>
        <p:nvSpPr>
          <p:cNvPr id="4" name="TextBox 3"/>
          <p:cNvSpPr txBox="1"/>
          <p:nvPr/>
        </p:nvSpPr>
        <p:spPr>
          <a:xfrm>
            <a:off x="251520" y="0"/>
            <a:ext cx="2513445" cy="369332"/>
          </a:xfrm>
          <a:prstGeom prst="rect">
            <a:avLst/>
          </a:prstGeom>
          <a:noFill/>
        </p:spPr>
        <p:txBody>
          <a:bodyPr wrap="none" rtlCol="0">
            <a:spAutoFit/>
          </a:bodyPr>
          <a:lstStyle/>
          <a:p>
            <a:r>
              <a:rPr lang="en-GB" dirty="0" smtClean="0"/>
              <a:t>Sheet 6 – Nurse Capacity</a:t>
            </a:r>
            <a:endParaRPr lang="en-GB" dirty="0"/>
          </a:p>
        </p:txBody>
      </p:sp>
      <p:sp>
        <p:nvSpPr>
          <p:cNvPr id="12" name="Rectangle 11"/>
          <p:cNvSpPr/>
          <p:nvPr/>
        </p:nvSpPr>
        <p:spPr>
          <a:xfrm>
            <a:off x="7596336" y="0"/>
            <a:ext cx="1402948" cy="369332"/>
          </a:xfrm>
          <a:prstGeom prst="rect">
            <a:avLst/>
          </a:prstGeom>
        </p:spPr>
        <p:txBody>
          <a:bodyPr wrap="none">
            <a:spAutoFit/>
          </a:bodyPr>
          <a:lstStyle/>
          <a:p>
            <a:r>
              <a:rPr lang="en-GB" dirty="0" smtClean="0"/>
              <a:t>Functionality</a:t>
            </a:r>
            <a:endParaRPr lang="en-GB" dirty="0"/>
          </a:p>
        </p:txBody>
      </p:sp>
      <p:sp>
        <p:nvSpPr>
          <p:cNvPr id="28" name="Left Brace 27"/>
          <p:cNvSpPr/>
          <p:nvPr/>
        </p:nvSpPr>
        <p:spPr>
          <a:xfrm>
            <a:off x="539552" y="4797152"/>
            <a:ext cx="45719" cy="216024"/>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30" name="Straight Connector 29"/>
          <p:cNvCxnSpPr/>
          <p:nvPr/>
        </p:nvCxnSpPr>
        <p:spPr>
          <a:xfrm>
            <a:off x="539552" y="5013176"/>
            <a:ext cx="1512168" cy="936104"/>
          </a:xfrm>
          <a:prstGeom prst="line">
            <a:avLst/>
          </a:prstGeom>
        </p:spPr>
        <p:style>
          <a:lnRef idx="1">
            <a:schemeClr val="accent1"/>
          </a:lnRef>
          <a:fillRef idx="0">
            <a:schemeClr val="accent1"/>
          </a:fillRef>
          <a:effectRef idx="0">
            <a:schemeClr val="accent1"/>
          </a:effectRef>
          <a:fontRef idx="minor">
            <a:schemeClr val="tx1"/>
          </a:fontRef>
        </p:style>
      </p:cxnSp>
      <p:pic>
        <p:nvPicPr>
          <p:cNvPr id="11" name="Picture 10"/>
          <p:cNvPicPr/>
          <p:nvPr/>
        </p:nvPicPr>
        <p:blipFill>
          <a:blip r:embed="rId3" cstate="print"/>
          <a:srcRect/>
          <a:stretch>
            <a:fillRect/>
          </a:stretch>
        </p:blipFill>
        <p:spPr bwMode="auto">
          <a:xfrm>
            <a:off x="251520" y="692696"/>
            <a:ext cx="7344816" cy="50405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0"/>
            <a:ext cx="2450094" cy="369332"/>
          </a:xfrm>
          <a:prstGeom prst="rect">
            <a:avLst/>
          </a:prstGeom>
          <a:noFill/>
        </p:spPr>
        <p:txBody>
          <a:bodyPr wrap="none" rtlCol="0">
            <a:spAutoFit/>
          </a:bodyPr>
          <a:lstStyle/>
          <a:p>
            <a:r>
              <a:rPr lang="en-GB" dirty="0" smtClean="0"/>
              <a:t>Sheet 7 – Chair Capacity</a:t>
            </a:r>
            <a:endParaRPr lang="en-GB" dirty="0"/>
          </a:p>
        </p:txBody>
      </p:sp>
      <p:sp>
        <p:nvSpPr>
          <p:cNvPr id="5" name="Rectangle 4"/>
          <p:cNvSpPr/>
          <p:nvPr/>
        </p:nvSpPr>
        <p:spPr>
          <a:xfrm>
            <a:off x="251520" y="5733256"/>
            <a:ext cx="8388424" cy="584775"/>
          </a:xfrm>
          <a:prstGeom prst="rect">
            <a:avLst/>
          </a:prstGeom>
        </p:spPr>
        <p:txBody>
          <a:bodyPr wrap="square">
            <a:spAutoFit/>
          </a:bodyPr>
          <a:lstStyle/>
          <a:p>
            <a:r>
              <a:rPr lang="en-GB" sz="1600" dirty="0" smtClean="0"/>
              <a:t>This sheet shows the chair capacity needed to deliver the newly approved regimen for a cohort of patients. </a:t>
            </a:r>
            <a:endParaRPr lang="en-GB" sz="1600" dirty="0"/>
          </a:p>
        </p:txBody>
      </p:sp>
      <p:pic>
        <p:nvPicPr>
          <p:cNvPr id="6" name="Picture 5"/>
          <p:cNvPicPr/>
          <p:nvPr/>
        </p:nvPicPr>
        <p:blipFill>
          <a:blip r:embed="rId2" cstate="print"/>
          <a:srcRect/>
          <a:stretch>
            <a:fillRect/>
          </a:stretch>
        </p:blipFill>
        <p:spPr bwMode="auto">
          <a:xfrm>
            <a:off x="1115616" y="548680"/>
            <a:ext cx="7776864" cy="51845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0"/>
            <a:ext cx="2450094" cy="369332"/>
          </a:xfrm>
          <a:prstGeom prst="rect">
            <a:avLst/>
          </a:prstGeom>
          <a:noFill/>
        </p:spPr>
        <p:txBody>
          <a:bodyPr wrap="none" rtlCol="0">
            <a:spAutoFit/>
          </a:bodyPr>
          <a:lstStyle/>
          <a:p>
            <a:r>
              <a:rPr lang="en-GB" dirty="0" smtClean="0"/>
              <a:t>Sheet 7 – Chair Capacity</a:t>
            </a:r>
            <a:endParaRPr lang="en-GB" dirty="0"/>
          </a:p>
        </p:txBody>
      </p:sp>
      <p:sp>
        <p:nvSpPr>
          <p:cNvPr id="12" name="TextBox 11"/>
          <p:cNvSpPr txBox="1"/>
          <p:nvPr/>
        </p:nvSpPr>
        <p:spPr>
          <a:xfrm>
            <a:off x="5652120" y="1988840"/>
            <a:ext cx="3348880" cy="738664"/>
          </a:xfrm>
          <a:prstGeom prst="rect">
            <a:avLst/>
          </a:prstGeom>
          <a:noFill/>
          <a:ln>
            <a:solidFill>
              <a:schemeClr val="tx1"/>
            </a:solidFill>
          </a:ln>
        </p:spPr>
        <p:txBody>
          <a:bodyPr wrap="square" rtlCol="0">
            <a:spAutoFit/>
          </a:bodyPr>
          <a:lstStyle/>
          <a:p>
            <a:r>
              <a:rPr lang="en-GB" sz="1400" dirty="0" smtClean="0"/>
              <a:t>Shows the different drug types that need to be delivered for the new regimen in the chemotherapy unit.</a:t>
            </a:r>
            <a:endParaRPr lang="en-GB" sz="1400" dirty="0"/>
          </a:p>
        </p:txBody>
      </p:sp>
      <p:sp>
        <p:nvSpPr>
          <p:cNvPr id="9" name="TextBox 8"/>
          <p:cNvSpPr txBox="1"/>
          <p:nvPr/>
        </p:nvSpPr>
        <p:spPr>
          <a:xfrm>
            <a:off x="5868144" y="3068960"/>
            <a:ext cx="3024336" cy="523220"/>
          </a:xfrm>
          <a:prstGeom prst="rect">
            <a:avLst/>
          </a:prstGeom>
          <a:noFill/>
          <a:ln>
            <a:solidFill>
              <a:schemeClr val="tx1"/>
            </a:solidFill>
          </a:ln>
        </p:spPr>
        <p:txBody>
          <a:bodyPr wrap="square" rtlCol="0">
            <a:spAutoFit/>
          </a:bodyPr>
          <a:lstStyle/>
          <a:p>
            <a:r>
              <a:rPr lang="en-GB" sz="1400" dirty="0" smtClean="0"/>
              <a:t>Data is drawn from the “Treatment plan” and “Nurse Capacity” sheets.</a:t>
            </a:r>
            <a:endParaRPr lang="en-GB" sz="1400" dirty="0"/>
          </a:p>
        </p:txBody>
      </p:sp>
      <p:sp>
        <p:nvSpPr>
          <p:cNvPr id="13" name="TextBox 12"/>
          <p:cNvSpPr txBox="1"/>
          <p:nvPr/>
        </p:nvSpPr>
        <p:spPr>
          <a:xfrm>
            <a:off x="5940152" y="4509120"/>
            <a:ext cx="3024336" cy="523220"/>
          </a:xfrm>
          <a:prstGeom prst="rect">
            <a:avLst/>
          </a:prstGeom>
          <a:noFill/>
          <a:ln>
            <a:solidFill>
              <a:schemeClr val="tx1"/>
            </a:solidFill>
          </a:ln>
        </p:spPr>
        <p:txBody>
          <a:bodyPr wrap="square" rtlCol="0">
            <a:spAutoFit/>
          </a:bodyPr>
          <a:lstStyle/>
          <a:p>
            <a:r>
              <a:rPr lang="en-GB" sz="1400" dirty="0" smtClean="0"/>
              <a:t>The default setting is that each chair is bookable for 7.5 hours/day</a:t>
            </a:r>
            <a:endParaRPr lang="en-GB" sz="1400" dirty="0"/>
          </a:p>
        </p:txBody>
      </p:sp>
      <p:sp>
        <p:nvSpPr>
          <p:cNvPr id="8" name="Rectangle 7"/>
          <p:cNvSpPr/>
          <p:nvPr/>
        </p:nvSpPr>
        <p:spPr>
          <a:xfrm>
            <a:off x="7596336" y="0"/>
            <a:ext cx="1402948" cy="369332"/>
          </a:xfrm>
          <a:prstGeom prst="rect">
            <a:avLst/>
          </a:prstGeom>
        </p:spPr>
        <p:txBody>
          <a:bodyPr wrap="none">
            <a:spAutoFit/>
          </a:bodyPr>
          <a:lstStyle/>
          <a:p>
            <a:r>
              <a:rPr lang="en-GB" dirty="0" smtClean="0"/>
              <a:t>Functionality</a:t>
            </a:r>
            <a:endParaRPr lang="en-GB" dirty="0"/>
          </a:p>
        </p:txBody>
      </p:sp>
      <p:sp>
        <p:nvSpPr>
          <p:cNvPr id="15" name="TextBox 14"/>
          <p:cNvSpPr txBox="1"/>
          <p:nvPr/>
        </p:nvSpPr>
        <p:spPr>
          <a:xfrm>
            <a:off x="395536" y="6309320"/>
            <a:ext cx="3888432" cy="338554"/>
          </a:xfrm>
          <a:prstGeom prst="rect">
            <a:avLst/>
          </a:prstGeom>
          <a:noFill/>
        </p:spPr>
        <p:txBody>
          <a:bodyPr wrap="square" rtlCol="0">
            <a:spAutoFit/>
          </a:bodyPr>
          <a:lstStyle/>
          <a:p>
            <a:r>
              <a:rPr lang="en-GB" sz="1600" dirty="0" smtClean="0"/>
              <a:t>No data input is required on this sheet.</a:t>
            </a:r>
            <a:endParaRPr lang="en-GB" sz="1600" dirty="0"/>
          </a:p>
        </p:txBody>
      </p:sp>
      <p:sp>
        <p:nvSpPr>
          <p:cNvPr id="10" name="Right Brace 9"/>
          <p:cNvSpPr/>
          <p:nvPr/>
        </p:nvSpPr>
        <p:spPr>
          <a:xfrm>
            <a:off x="5076056" y="1700808"/>
            <a:ext cx="216024" cy="1224136"/>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solidFill>
                <a:srgbClr val="FF0000"/>
              </a:solidFill>
            </a:endParaRPr>
          </a:p>
        </p:txBody>
      </p:sp>
      <p:cxnSp>
        <p:nvCxnSpPr>
          <p:cNvPr id="16" name="Straight Connector 15"/>
          <p:cNvCxnSpPr>
            <a:stCxn id="10" idx="1"/>
          </p:cNvCxnSpPr>
          <p:nvPr/>
        </p:nvCxnSpPr>
        <p:spPr>
          <a:xfrm>
            <a:off x="5292080" y="2312876"/>
            <a:ext cx="360040" cy="108012"/>
          </a:xfrm>
          <a:prstGeom prst="line">
            <a:avLst/>
          </a:prstGeom>
        </p:spPr>
        <p:style>
          <a:lnRef idx="1">
            <a:schemeClr val="accent1"/>
          </a:lnRef>
          <a:fillRef idx="0">
            <a:schemeClr val="accent1"/>
          </a:fillRef>
          <a:effectRef idx="0">
            <a:schemeClr val="accent1"/>
          </a:effectRef>
          <a:fontRef idx="minor">
            <a:schemeClr val="tx1"/>
          </a:fontRef>
        </p:style>
      </p:cxnSp>
      <p:pic>
        <p:nvPicPr>
          <p:cNvPr id="14" name="Picture 13"/>
          <p:cNvPicPr/>
          <p:nvPr/>
        </p:nvPicPr>
        <p:blipFill>
          <a:blip r:embed="rId3" cstate="print"/>
          <a:srcRect/>
          <a:stretch>
            <a:fillRect/>
          </a:stretch>
        </p:blipFill>
        <p:spPr bwMode="auto">
          <a:xfrm>
            <a:off x="251520" y="908720"/>
            <a:ext cx="7776864" cy="5184576"/>
          </a:xfrm>
          <a:prstGeom prst="rect">
            <a:avLst/>
          </a:prstGeom>
          <a:noFill/>
          <a:ln w="9525">
            <a:noFill/>
            <a:miter lim="800000"/>
            <a:headEnd/>
            <a:tailEnd/>
          </a:ln>
        </p:spPr>
      </p:pic>
      <p:cxnSp>
        <p:nvCxnSpPr>
          <p:cNvPr id="19" name="Straight Connector 18"/>
          <p:cNvCxnSpPr/>
          <p:nvPr/>
        </p:nvCxnSpPr>
        <p:spPr>
          <a:xfrm flipH="1">
            <a:off x="4716016" y="3284984"/>
            <a:ext cx="1152128"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0"/>
            <a:ext cx="2622898" cy="369332"/>
          </a:xfrm>
          <a:prstGeom prst="rect">
            <a:avLst/>
          </a:prstGeom>
          <a:noFill/>
        </p:spPr>
        <p:txBody>
          <a:bodyPr wrap="none" rtlCol="0">
            <a:spAutoFit/>
          </a:bodyPr>
          <a:lstStyle/>
          <a:p>
            <a:r>
              <a:rPr lang="en-GB" dirty="0" smtClean="0"/>
              <a:t>Sheet 8 – Pathway Results</a:t>
            </a:r>
            <a:endParaRPr lang="en-GB" dirty="0"/>
          </a:p>
        </p:txBody>
      </p:sp>
      <p:sp>
        <p:nvSpPr>
          <p:cNvPr id="5" name="Rectangle 4"/>
          <p:cNvSpPr/>
          <p:nvPr/>
        </p:nvSpPr>
        <p:spPr>
          <a:xfrm>
            <a:off x="287016" y="5373216"/>
            <a:ext cx="8856984" cy="1323439"/>
          </a:xfrm>
          <a:prstGeom prst="rect">
            <a:avLst/>
          </a:prstGeom>
        </p:spPr>
        <p:txBody>
          <a:bodyPr wrap="square">
            <a:spAutoFit/>
          </a:bodyPr>
          <a:lstStyle/>
          <a:p>
            <a:r>
              <a:rPr lang="en-GB" sz="1600" dirty="0" smtClean="0"/>
              <a:t>This sheet collates the capacity information on resources needed to deliver the newly approved regimen. It is designed to act as a snap-shot of the collated resources and may be used to provide an overview of the overall capacity needed for delivery of a newly approved drug regimen. As it draws on the inputs from previous sections, the previous worksheets have to be completed before the overview can be generated.  </a:t>
            </a:r>
            <a:endParaRPr lang="en-GB" sz="1600" dirty="0"/>
          </a:p>
        </p:txBody>
      </p:sp>
      <p:pic>
        <p:nvPicPr>
          <p:cNvPr id="6" name="Picture 5"/>
          <p:cNvPicPr/>
          <p:nvPr/>
        </p:nvPicPr>
        <p:blipFill>
          <a:blip r:embed="rId3" cstate="print"/>
          <a:srcRect/>
          <a:stretch>
            <a:fillRect/>
          </a:stretch>
        </p:blipFill>
        <p:spPr bwMode="auto">
          <a:xfrm>
            <a:off x="827584" y="476672"/>
            <a:ext cx="7344816" cy="48965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0"/>
            <a:ext cx="2622898" cy="369332"/>
          </a:xfrm>
          <a:prstGeom prst="rect">
            <a:avLst/>
          </a:prstGeom>
          <a:noFill/>
        </p:spPr>
        <p:txBody>
          <a:bodyPr wrap="none" rtlCol="0">
            <a:spAutoFit/>
          </a:bodyPr>
          <a:lstStyle/>
          <a:p>
            <a:r>
              <a:rPr lang="en-GB" dirty="0" smtClean="0"/>
              <a:t>Sheet 8 – Pathway Results</a:t>
            </a:r>
            <a:endParaRPr lang="en-GB" dirty="0"/>
          </a:p>
        </p:txBody>
      </p:sp>
      <p:sp>
        <p:nvSpPr>
          <p:cNvPr id="19" name="TextBox 18"/>
          <p:cNvSpPr txBox="1"/>
          <p:nvPr/>
        </p:nvSpPr>
        <p:spPr>
          <a:xfrm>
            <a:off x="2339752" y="5805264"/>
            <a:ext cx="4536504" cy="307777"/>
          </a:xfrm>
          <a:prstGeom prst="rect">
            <a:avLst/>
          </a:prstGeom>
          <a:noFill/>
          <a:ln>
            <a:solidFill>
              <a:schemeClr val="tx1"/>
            </a:solidFill>
          </a:ln>
        </p:spPr>
        <p:txBody>
          <a:bodyPr wrap="square" rtlCol="0">
            <a:spAutoFit/>
          </a:bodyPr>
          <a:lstStyle/>
          <a:p>
            <a:r>
              <a:rPr lang="en-GB" sz="1400" dirty="0" smtClean="0"/>
              <a:t>Grey boxes indicate which capacities have been calculated.</a:t>
            </a:r>
            <a:endParaRPr lang="en-GB" sz="1400" dirty="0"/>
          </a:p>
        </p:txBody>
      </p:sp>
      <p:sp>
        <p:nvSpPr>
          <p:cNvPr id="8" name="Rectangle 7"/>
          <p:cNvSpPr/>
          <p:nvPr/>
        </p:nvSpPr>
        <p:spPr>
          <a:xfrm>
            <a:off x="7596336" y="0"/>
            <a:ext cx="1402948" cy="369332"/>
          </a:xfrm>
          <a:prstGeom prst="rect">
            <a:avLst/>
          </a:prstGeom>
        </p:spPr>
        <p:txBody>
          <a:bodyPr wrap="none">
            <a:spAutoFit/>
          </a:bodyPr>
          <a:lstStyle/>
          <a:p>
            <a:r>
              <a:rPr lang="en-GB" dirty="0" smtClean="0"/>
              <a:t>Functionality</a:t>
            </a:r>
            <a:endParaRPr lang="en-GB" dirty="0"/>
          </a:p>
        </p:txBody>
      </p:sp>
      <p:cxnSp>
        <p:nvCxnSpPr>
          <p:cNvPr id="12" name="Straight Connector 11"/>
          <p:cNvCxnSpPr/>
          <p:nvPr/>
        </p:nvCxnSpPr>
        <p:spPr>
          <a:xfrm flipV="1">
            <a:off x="6444208" y="3645024"/>
            <a:ext cx="648072" cy="21602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19" idx="0"/>
          </p:cNvCxnSpPr>
          <p:nvPr/>
        </p:nvCxnSpPr>
        <p:spPr>
          <a:xfrm flipV="1">
            <a:off x="4608004" y="3645024"/>
            <a:ext cx="900100" cy="21602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flipV="1">
            <a:off x="2051720" y="3789040"/>
            <a:ext cx="1440160" cy="2016224"/>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95536" y="6309320"/>
            <a:ext cx="8208912" cy="369332"/>
          </a:xfrm>
          <a:prstGeom prst="rect">
            <a:avLst/>
          </a:prstGeom>
          <a:noFill/>
        </p:spPr>
        <p:txBody>
          <a:bodyPr wrap="square" rtlCol="0">
            <a:spAutoFit/>
          </a:bodyPr>
          <a:lstStyle/>
          <a:p>
            <a:pPr algn="ctr"/>
            <a:r>
              <a:rPr lang="en-GB" sz="1600" dirty="0" smtClean="0"/>
              <a:t>The totals on the Pharmacy , Nurse and Chair Capacity worksheets are summarised here</a:t>
            </a:r>
            <a:r>
              <a:rPr lang="en-GB" dirty="0" smtClean="0"/>
              <a:t>.</a:t>
            </a:r>
            <a:endParaRPr lang="en-GB" dirty="0"/>
          </a:p>
        </p:txBody>
      </p:sp>
      <p:pic>
        <p:nvPicPr>
          <p:cNvPr id="10" name="Picture 9"/>
          <p:cNvPicPr/>
          <p:nvPr/>
        </p:nvPicPr>
        <p:blipFill>
          <a:blip r:embed="rId3" cstate="print"/>
          <a:srcRect/>
          <a:stretch>
            <a:fillRect/>
          </a:stretch>
        </p:blipFill>
        <p:spPr bwMode="auto">
          <a:xfrm>
            <a:off x="755576" y="548680"/>
            <a:ext cx="7704856" cy="51125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0"/>
            <a:ext cx="2272545" cy="369332"/>
          </a:xfrm>
          <a:prstGeom prst="rect">
            <a:avLst/>
          </a:prstGeom>
          <a:noFill/>
        </p:spPr>
        <p:txBody>
          <a:bodyPr wrap="none" rtlCol="0">
            <a:spAutoFit/>
          </a:bodyPr>
          <a:lstStyle/>
          <a:p>
            <a:r>
              <a:rPr lang="en-GB" dirty="0" smtClean="0"/>
              <a:t>Sheet 9 –Results Table</a:t>
            </a:r>
            <a:endParaRPr lang="en-GB" dirty="0"/>
          </a:p>
        </p:txBody>
      </p:sp>
      <p:sp>
        <p:nvSpPr>
          <p:cNvPr id="7" name="TextBox 6"/>
          <p:cNvSpPr txBox="1"/>
          <p:nvPr/>
        </p:nvSpPr>
        <p:spPr>
          <a:xfrm>
            <a:off x="1619672" y="5517232"/>
            <a:ext cx="4536504" cy="584775"/>
          </a:xfrm>
          <a:prstGeom prst="rect">
            <a:avLst/>
          </a:prstGeom>
          <a:noFill/>
          <a:ln>
            <a:noFill/>
          </a:ln>
        </p:spPr>
        <p:txBody>
          <a:bodyPr wrap="square" rtlCol="0">
            <a:spAutoFit/>
          </a:bodyPr>
          <a:lstStyle/>
          <a:p>
            <a:r>
              <a:rPr lang="en-GB" sz="1600" dirty="0" smtClean="0"/>
              <a:t>The results are tabulated on this worksheet.  </a:t>
            </a:r>
          </a:p>
          <a:p>
            <a:r>
              <a:rPr lang="en-GB" sz="1600" dirty="0" smtClean="0"/>
              <a:t>No inputs are required.</a:t>
            </a:r>
            <a:endParaRPr lang="en-GB" sz="1600" dirty="0"/>
          </a:p>
        </p:txBody>
      </p:sp>
      <p:pic>
        <p:nvPicPr>
          <p:cNvPr id="5" name="Picture 4"/>
          <p:cNvPicPr/>
          <p:nvPr/>
        </p:nvPicPr>
        <p:blipFill>
          <a:blip r:embed="rId3" cstate="print"/>
          <a:srcRect/>
          <a:stretch>
            <a:fillRect/>
          </a:stretch>
        </p:blipFill>
        <p:spPr bwMode="auto">
          <a:xfrm>
            <a:off x="179512" y="836712"/>
            <a:ext cx="8748464" cy="36724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536" y="5877272"/>
            <a:ext cx="7992888" cy="830997"/>
          </a:xfrm>
          <a:prstGeom prst="rect">
            <a:avLst/>
          </a:prstGeom>
        </p:spPr>
        <p:txBody>
          <a:bodyPr wrap="square">
            <a:spAutoFit/>
          </a:bodyPr>
          <a:lstStyle/>
          <a:p>
            <a:r>
              <a:rPr lang="en-GB" sz="1600" dirty="0" smtClean="0"/>
              <a:t>This sheet shows the information on the local assumptions that are used in the Capacity Calculator tool. The assumptions currently used are derived from the data that has been provided by the Newcastle Cancer Centre. </a:t>
            </a:r>
            <a:endParaRPr lang="en-GB" sz="1600" dirty="0"/>
          </a:p>
        </p:txBody>
      </p:sp>
      <p:sp>
        <p:nvSpPr>
          <p:cNvPr id="4" name="TextBox 3"/>
          <p:cNvSpPr txBox="1"/>
          <p:nvPr/>
        </p:nvSpPr>
        <p:spPr>
          <a:xfrm>
            <a:off x="251520" y="0"/>
            <a:ext cx="2961708" cy="369332"/>
          </a:xfrm>
          <a:prstGeom prst="rect">
            <a:avLst/>
          </a:prstGeom>
          <a:noFill/>
        </p:spPr>
        <p:txBody>
          <a:bodyPr wrap="none" rtlCol="0">
            <a:spAutoFit/>
          </a:bodyPr>
          <a:lstStyle/>
          <a:p>
            <a:r>
              <a:rPr lang="en-GB" dirty="0" smtClean="0"/>
              <a:t>Sheet 10 – Local Assumptions</a:t>
            </a:r>
            <a:endParaRPr lang="en-GB" dirty="0"/>
          </a:p>
        </p:txBody>
      </p:sp>
      <p:sp>
        <p:nvSpPr>
          <p:cNvPr id="6" name="TextBox 5"/>
          <p:cNvSpPr txBox="1"/>
          <p:nvPr/>
        </p:nvSpPr>
        <p:spPr>
          <a:xfrm>
            <a:off x="6156176" y="5085184"/>
            <a:ext cx="2736304" cy="738664"/>
          </a:xfrm>
          <a:prstGeom prst="rect">
            <a:avLst/>
          </a:prstGeom>
          <a:noFill/>
          <a:ln>
            <a:solidFill>
              <a:schemeClr val="tx1"/>
            </a:solidFill>
          </a:ln>
        </p:spPr>
        <p:txBody>
          <a:bodyPr wrap="square" rtlCol="0">
            <a:spAutoFit/>
          </a:bodyPr>
          <a:lstStyle/>
          <a:p>
            <a:r>
              <a:rPr lang="en-GB" sz="1400" dirty="0" smtClean="0"/>
              <a:t>To change the WTE, input the number of hours/day  manually into the white box.  </a:t>
            </a:r>
            <a:endParaRPr lang="en-GB" sz="1400" dirty="0"/>
          </a:p>
        </p:txBody>
      </p:sp>
      <p:sp>
        <p:nvSpPr>
          <p:cNvPr id="8" name="TextBox 7"/>
          <p:cNvSpPr txBox="1"/>
          <p:nvPr/>
        </p:nvSpPr>
        <p:spPr>
          <a:xfrm>
            <a:off x="5220072" y="3068960"/>
            <a:ext cx="3672408" cy="954107"/>
          </a:xfrm>
          <a:prstGeom prst="rect">
            <a:avLst/>
          </a:prstGeom>
          <a:noFill/>
          <a:ln>
            <a:solidFill>
              <a:schemeClr val="tx1"/>
            </a:solidFill>
          </a:ln>
        </p:spPr>
        <p:txBody>
          <a:bodyPr wrap="square" rtlCol="0">
            <a:spAutoFit/>
          </a:bodyPr>
          <a:lstStyle/>
          <a:p>
            <a:r>
              <a:rPr lang="en-GB" sz="1400" dirty="0" smtClean="0"/>
              <a:t>Time available for performing fixed time tasks.</a:t>
            </a:r>
          </a:p>
          <a:p>
            <a:r>
              <a:rPr lang="en-GB" sz="1400" dirty="0" smtClean="0"/>
              <a:t>For details of the actual times used in the fixed time calculations, refer to the “Pharmacy References” page.</a:t>
            </a:r>
            <a:endParaRPr lang="en-GB" sz="1400" dirty="0"/>
          </a:p>
        </p:txBody>
      </p:sp>
      <p:sp>
        <p:nvSpPr>
          <p:cNvPr id="9" name="Right Brace 8"/>
          <p:cNvSpPr/>
          <p:nvPr/>
        </p:nvSpPr>
        <p:spPr>
          <a:xfrm>
            <a:off x="4572000" y="2492896"/>
            <a:ext cx="576064" cy="1944216"/>
          </a:xfrm>
          <a:prstGeom prst="rightBrace">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0" name="Rectangle 9"/>
          <p:cNvSpPr/>
          <p:nvPr/>
        </p:nvSpPr>
        <p:spPr>
          <a:xfrm>
            <a:off x="7452320" y="0"/>
            <a:ext cx="1402948" cy="369332"/>
          </a:xfrm>
          <a:prstGeom prst="rect">
            <a:avLst/>
          </a:prstGeom>
        </p:spPr>
        <p:txBody>
          <a:bodyPr wrap="none">
            <a:spAutoFit/>
          </a:bodyPr>
          <a:lstStyle/>
          <a:p>
            <a:r>
              <a:rPr lang="en-GB" dirty="0" smtClean="0"/>
              <a:t>Functionality</a:t>
            </a:r>
            <a:endParaRPr lang="en-GB" dirty="0"/>
          </a:p>
        </p:txBody>
      </p:sp>
      <p:sp>
        <p:nvSpPr>
          <p:cNvPr id="11" name="TextBox 10"/>
          <p:cNvSpPr txBox="1"/>
          <p:nvPr/>
        </p:nvSpPr>
        <p:spPr>
          <a:xfrm>
            <a:off x="6372200" y="1052736"/>
            <a:ext cx="2592288" cy="954107"/>
          </a:xfrm>
          <a:prstGeom prst="rect">
            <a:avLst/>
          </a:prstGeom>
          <a:noFill/>
          <a:ln>
            <a:solidFill>
              <a:schemeClr val="tx1"/>
            </a:solidFill>
          </a:ln>
        </p:spPr>
        <p:txBody>
          <a:bodyPr wrap="square" rtlCol="0">
            <a:spAutoFit/>
          </a:bodyPr>
          <a:lstStyle/>
          <a:p>
            <a:r>
              <a:rPr lang="en-GB" sz="1400" dirty="0" smtClean="0"/>
              <a:t>To change the number of hours that the chemotherapy unit is open, input the number of hours manually into the white box.</a:t>
            </a:r>
            <a:endParaRPr lang="en-GB" sz="1400" dirty="0"/>
          </a:p>
        </p:txBody>
      </p:sp>
      <p:pic>
        <p:nvPicPr>
          <p:cNvPr id="12" name="Picture 11"/>
          <p:cNvPicPr/>
          <p:nvPr/>
        </p:nvPicPr>
        <p:blipFill>
          <a:blip r:embed="rId3" cstate="print"/>
          <a:srcRect/>
          <a:stretch>
            <a:fillRect/>
          </a:stretch>
        </p:blipFill>
        <p:spPr bwMode="auto">
          <a:xfrm>
            <a:off x="179512" y="332656"/>
            <a:ext cx="6480313" cy="5501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520" y="6165304"/>
            <a:ext cx="8748464" cy="584775"/>
          </a:xfrm>
          <a:prstGeom prst="rect">
            <a:avLst/>
          </a:prstGeom>
          <a:noFill/>
        </p:spPr>
        <p:txBody>
          <a:bodyPr wrap="square" rtlCol="0">
            <a:spAutoFit/>
          </a:bodyPr>
          <a:lstStyle/>
          <a:p>
            <a:r>
              <a:rPr lang="en-GB" sz="1600" dirty="0" smtClean="0"/>
              <a:t>Click on the “Enter the model” button or use the tab at the bottom of the worksheet to go to the “Introduction” sheet.</a:t>
            </a:r>
            <a:endParaRPr lang="en-GB" sz="1600" dirty="0"/>
          </a:p>
        </p:txBody>
      </p:sp>
      <p:sp>
        <p:nvSpPr>
          <p:cNvPr id="4" name="TextBox 3"/>
          <p:cNvSpPr txBox="1"/>
          <p:nvPr/>
        </p:nvSpPr>
        <p:spPr>
          <a:xfrm>
            <a:off x="251520" y="0"/>
            <a:ext cx="1606850" cy="369332"/>
          </a:xfrm>
          <a:prstGeom prst="rect">
            <a:avLst/>
          </a:prstGeom>
          <a:noFill/>
        </p:spPr>
        <p:txBody>
          <a:bodyPr wrap="none" rtlCol="0">
            <a:spAutoFit/>
          </a:bodyPr>
          <a:lstStyle/>
          <a:p>
            <a:r>
              <a:rPr lang="en-GB" dirty="0" smtClean="0"/>
              <a:t>Sheet 1 - Cover</a:t>
            </a:r>
            <a:endParaRPr lang="en-GB" dirty="0"/>
          </a:p>
        </p:txBody>
      </p:sp>
      <p:pic>
        <p:nvPicPr>
          <p:cNvPr id="6" name="Picture 5"/>
          <p:cNvPicPr/>
          <p:nvPr/>
        </p:nvPicPr>
        <p:blipFill>
          <a:blip r:embed="rId3" cstate="print"/>
          <a:srcRect/>
          <a:stretch>
            <a:fillRect/>
          </a:stretch>
        </p:blipFill>
        <p:spPr bwMode="auto">
          <a:xfrm>
            <a:off x="899592" y="548680"/>
            <a:ext cx="7272808" cy="51845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5589240"/>
            <a:ext cx="8640960" cy="1077218"/>
          </a:xfrm>
          <a:prstGeom prst="rect">
            <a:avLst/>
          </a:prstGeom>
        </p:spPr>
        <p:txBody>
          <a:bodyPr wrap="square">
            <a:spAutoFit/>
          </a:bodyPr>
          <a:lstStyle/>
          <a:p>
            <a:r>
              <a:rPr lang="en-GB" sz="1600" dirty="0" smtClean="0"/>
              <a:t>This  sheet gives details of the aseptic preparation fixed times used in the pharmacy capacity calculations.  The times that are currently in the tool are derived from the data that has been provided by the Newcastle Cancer Centre. If local data needs to be used,  the data in the white boxes can be changed manually. </a:t>
            </a:r>
            <a:endParaRPr lang="en-GB" sz="1600" dirty="0"/>
          </a:p>
        </p:txBody>
      </p:sp>
      <p:sp>
        <p:nvSpPr>
          <p:cNvPr id="4" name="TextBox 3"/>
          <p:cNvSpPr txBox="1"/>
          <p:nvPr/>
        </p:nvSpPr>
        <p:spPr>
          <a:xfrm>
            <a:off x="251520" y="0"/>
            <a:ext cx="3196068" cy="369332"/>
          </a:xfrm>
          <a:prstGeom prst="rect">
            <a:avLst/>
          </a:prstGeom>
          <a:noFill/>
        </p:spPr>
        <p:txBody>
          <a:bodyPr wrap="none" rtlCol="0">
            <a:spAutoFit/>
          </a:bodyPr>
          <a:lstStyle/>
          <a:p>
            <a:r>
              <a:rPr lang="en-GB" dirty="0" smtClean="0"/>
              <a:t>Sheet 11 – Pharmacy references</a:t>
            </a:r>
            <a:endParaRPr lang="en-GB" dirty="0"/>
          </a:p>
        </p:txBody>
      </p:sp>
      <p:pic>
        <p:nvPicPr>
          <p:cNvPr id="43009" name="Picture 1"/>
          <p:cNvPicPr>
            <a:picLocks noChangeAspect="1" noChangeArrowheads="1"/>
          </p:cNvPicPr>
          <p:nvPr/>
        </p:nvPicPr>
        <p:blipFill>
          <a:blip r:embed="rId3" cstate="print"/>
          <a:srcRect/>
          <a:stretch>
            <a:fillRect/>
          </a:stretch>
        </p:blipFill>
        <p:spPr bwMode="auto">
          <a:xfrm>
            <a:off x="683568" y="548680"/>
            <a:ext cx="5184576" cy="500994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251520" y="0"/>
            <a:ext cx="2520280" cy="369332"/>
          </a:xfrm>
          <a:prstGeom prst="rect">
            <a:avLst/>
          </a:prstGeom>
          <a:noFill/>
        </p:spPr>
        <p:txBody>
          <a:bodyPr wrap="square" rtlCol="0">
            <a:spAutoFit/>
          </a:bodyPr>
          <a:lstStyle/>
          <a:p>
            <a:r>
              <a:rPr lang="en-GB" dirty="0" smtClean="0"/>
              <a:t>Sheet 12 – Activity Tariffs</a:t>
            </a:r>
            <a:endParaRPr lang="en-GB" dirty="0"/>
          </a:p>
        </p:txBody>
      </p:sp>
      <p:sp>
        <p:nvSpPr>
          <p:cNvPr id="4" name="Rectangle 3"/>
          <p:cNvSpPr/>
          <p:nvPr/>
        </p:nvSpPr>
        <p:spPr>
          <a:xfrm>
            <a:off x="611560" y="5877272"/>
            <a:ext cx="7632848" cy="338554"/>
          </a:xfrm>
          <a:prstGeom prst="rect">
            <a:avLst/>
          </a:prstGeom>
        </p:spPr>
        <p:txBody>
          <a:bodyPr wrap="square">
            <a:spAutoFit/>
          </a:bodyPr>
          <a:lstStyle/>
          <a:p>
            <a:r>
              <a:rPr lang="en-GB" sz="1600" dirty="0" smtClean="0"/>
              <a:t>This  sheet shows the likely tariff costs for delivery of the new chemotherapy regimen.   </a:t>
            </a:r>
            <a:endParaRPr lang="en-GB" sz="1600" dirty="0"/>
          </a:p>
        </p:txBody>
      </p:sp>
      <p:pic>
        <p:nvPicPr>
          <p:cNvPr id="5" name="Picture 4"/>
          <p:cNvPicPr/>
          <p:nvPr/>
        </p:nvPicPr>
        <p:blipFill>
          <a:blip r:embed="rId3" cstate="print"/>
          <a:srcRect/>
          <a:stretch>
            <a:fillRect/>
          </a:stretch>
        </p:blipFill>
        <p:spPr bwMode="auto">
          <a:xfrm>
            <a:off x="1106805" y="509231"/>
            <a:ext cx="6777563" cy="515201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251520" y="0"/>
            <a:ext cx="2520280" cy="369332"/>
          </a:xfrm>
          <a:prstGeom prst="rect">
            <a:avLst/>
          </a:prstGeom>
          <a:noFill/>
        </p:spPr>
        <p:txBody>
          <a:bodyPr wrap="square" rtlCol="0">
            <a:spAutoFit/>
          </a:bodyPr>
          <a:lstStyle/>
          <a:p>
            <a:r>
              <a:rPr lang="en-GB" dirty="0" smtClean="0"/>
              <a:t>Sheet 12 – Activity Tariffs</a:t>
            </a:r>
            <a:endParaRPr lang="en-GB" dirty="0"/>
          </a:p>
        </p:txBody>
      </p:sp>
      <p:sp>
        <p:nvSpPr>
          <p:cNvPr id="16" name="Rectangle 15"/>
          <p:cNvSpPr/>
          <p:nvPr/>
        </p:nvSpPr>
        <p:spPr>
          <a:xfrm>
            <a:off x="7524328" y="0"/>
            <a:ext cx="1402948" cy="369332"/>
          </a:xfrm>
          <a:prstGeom prst="rect">
            <a:avLst/>
          </a:prstGeom>
        </p:spPr>
        <p:txBody>
          <a:bodyPr wrap="none">
            <a:spAutoFit/>
          </a:bodyPr>
          <a:lstStyle/>
          <a:p>
            <a:r>
              <a:rPr lang="en-GB" dirty="0" smtClean="0"/>
              <a:t>Functionality</a:t>
            </a:r>
            <a:endParaRPr lang="en-GB" dirty="0"/>
          </a:p>
        </p:txBody>
      </p:sp>
      <p:sp>
        <p:nvSpPr>
          <p:cNvPr id="17" name="TextBox 16"/>
          <p:cNvSpPr txBox="1"/>
          <p:nvPr/>
        </p:nvSpPr>
        <p:spPr>
          <a:xfrm>
            <a:off x="6876256" y="3140968"/>
            <a:ext cx="1656184" cy="738664"/>
          </a:xfrm>
          <a:prstGeom prst="rect">
            <a:avLst/>
          </a:prstGeom>
          <a:noFill/>
          <a:ln>
            <a:solidFill>
              <a:schemeClr val="tx1"/>
            </a:solidFill>
          </a:ln>
        </p:spPr>
        <p:txBody>
          <a:bodyPr wrap="square" rtlCol="0">
            <a:spAutoFit/>
          </a:bodyPr>
          <a:lstStyle/>
          <a:p>
            <a:r>
              <a:rPr lang="en-GB" sz="1400" dirty="0" smtClean="0"/>
              <a:t>Use hyperlink to review national  tariff Information.</a:t>
            </a:r>
            <a:endParaRPr lang="en-GB" sz="1400" dirty="0"/>
          </a:p>
        </p:txBody>
      </p:sp>
      <p:sp>
        <p:nvSpPr>
          <p:cNvPr id="10" name="TextBox 9"/>
          <p:cNvSpPr txBox="1"/>
          <p:nvPr/>
        </p:nvSpPr>
        <p:spPr>
          <a:xfrm>
            <a:off x="6804248" y="1844824"/>
            <a:ext cx="1800200" cy="954107"/>
          </a:xfrm>
          <a:prstGeom prst="rect">
            <a:avLst/>
          </a:prstGeom>
          <a:noFill/>
          <a:ln>
            <a:solidFill>
              <a:schemeClr val="tx1"/>
            </a:solidFill>
          </a:ln>
        </p:spPr>
        <p:txBody>
          <a:bodyPr wrap="square" rtlCol="0">
            <a:spAutoFit/>
          </a:bodyPr>
          <a:lstStyle/>
          <a:p>
            <a:r>
              <a:rPr lang="en-GB" sz="1400" dirty="0" smtClean="0"/>
              <a:t>Select “Yes” in Step 1 if the new regimen is comprised totally of oral drugs.</a:t>
            </a:r>
            <a:endParaRPr lang="en-GB" sz="1400" dirty="0"/>
          </a:p>
        </p:txBody>
      </p:sp>
      <p:cxnSp>
        <p:nvCxnSpPr>
          <p:cNvPr id="12" name="Straight Connector 11"/>
          <p:cNvCxnSpPr/>
          <p:nvPr/>
        </p:nvCxnSpPr>
        <p:spPr>
          <a:xfrm flipV="1">
            <a:off x="4572000" y="2276872"/>
            <a:ext cx="2232248"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6300192" y="3573016"/>
            <a:ext cx="576064" cy="0"/>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948264" y="4941168"/>
            <a:ext cx="1656184" cy="1600438"/>
          </a:xfrm>
          <a:prstGeom prst="rect">
            <a:avLst/>
          </a:prstGeom>
          <a:noFill/>
          <a:ln>
            <a:solidFill>
              <a:schemeClr val="tx1"/>
            </a:solidFill>
          </a:ln>
        </p:spPr>
        <p:txBody>
          <a:bodyPr wrap="square" rtlCol="0">
            <a:spAutoFit/>
          </a:bodyPr>
          <a:lstStyle/>
          <a:p>
            <a:r>
              <a:rPr lang="en-GB" sz="1400" dirty="0" smtClean="0"/>
              <a:t>Use this section of the  worksheet  for activities that are not on the national tariff list.  Manually input the tariff in the white box.</a:t>
            </a:r>
            <a:endParaRPr lang="en-GB" sz="1400" dirty="0"/>
          </a:p>
        </p:txBody>
      </p:sp>
      <p:sp>
        <p:nvSpPr>
          <p:cNvPr id="28" name="Right Brace 27"/>
          <p:cNvSpPr/>
          <p:nvPr/>
        </p:nvSpPr>
        <p:spPr>
          <a:xfrm>
            <a:off x="6372200" y="5229200"/>
            <a:ext cx="216024" cy="1008112"/>
          </a:xfrm>
          <a:prstGeom prst="rightBrace">
            <a:avLst/>
          </a:prstGeom>
          <a:ln w="127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n-GB"/>
          </a:p>
        </p:txBody>
      </p:sp>
      <p:sp>
        <p:nvSpPr>
          <p:cNvPr id="29" name="TextBox 28"/>
          <p:cNvSpPr txBox="1"/>
          <p:nvPr/>
        </p:nvSpPr>
        <p:spPr>
          <a:xfrm>
            <a:off x="6876256" y="4005064"/>
            <a:ext cx="1656184" cy="738664"/>
          </a:xfrm>
          <a:prstGeom prst="rect">
            <a:avLst/>
          </a:prstGeom>
          <a:noFill/>
          <a:ln>
            <a:solidFill>
              <a:schemeClr val="tx1"/>
            </a:solidFill>
          </a:ln>
        </p:spPr>
        <p:txBody>
          <a:bodyPr wrap="square" rtlCol="0">
            <a:spAutoFit/>
          </a:bodyPr>
          <a:lstStyle/>
          <a:p>
            <a:r>
              <a:rPr lang="en-GB" sz="1400" dirty="0" smtClean="0"/>
              <a:t>For parenteral drugs select “Yes” once  in this section.</a:t>
            </a:r>
            <a:endParaRPr lang="en-GB" sz="1400" dirty="0"/>
          </a:p>
        </p:txBody>
      </p:sp>
      <p:sp>
        <p:nvSpPr>
          <p:cNvPr id="30" name="Right Brace 29"/>
          <p:cNvSpPr/>
          <p:nvPr/>
        </p:nvSpPr>
        <p:spPr>
          <a:xfrm>
            <a:off x="5148064" y="2636912"/>
            <a:ext cx="216024" cy="1512168"/>
          </a:xfrm>
          <a:prstGeom prst="rightBrace">
            <a:avLst/>
          </a:prstGeom>
          <a:ln w="127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n-GB"/>
          </a:p>
        </p:txBody>
      </p:sp>
      <p:cxnSp>
        <p:nvCxnSpPr>
          <p:cNvPr id="34" name="Straight Connector 33"/>
          <p:cNvCxnSpPr/>
          <p:nvPr/>
        </p:nvCxnSpPr>
        <p:spPr>
          <a:xfrm>
            <a:off x="5292080" y="3789040"/>
            <a:ext cx="1584176" cy="576064"/>
          </a:xfrm>
          <a:prstGeom prst="line">
            <a:avLst/>
          </a:prstGeom>
        </p:spPr>
        <p:style>
          <a:lnRef idx="1">
            <a:schemeClr val="accent1"/>
          </a:lnRef>
          <a:fillRef idx="0">
            <a:schemeClr val="accent1"/>
          </a:fillRef>
          <a:effectRef idx="0">
            <a:schemeClr val="accent1"/>
          </a:effectRef>
          <a:fontRef idx="minor">
            <a:schemeClr val="tx1"/>
          </a:fontRef>
        </p:style>
      </p:cxnSp>
      <p:pic>
        <p:nvPicPr>
          <p:cNvPr id="14" name="Picture 13"/>
          <p:cNvPicPr/>
          <p:nvPr/>
        </p:nvPicPr>
        <p:blipFill>
          <a:blip r:embed="rId2" cstate="print"/>
          <a:srcRect/>
          <a:stretch>
            <a:fillRect/>
          </a:stretch>
        </p:blipFill>
        <p:spPr bwMode="auto">
          <a:xfrm>
            <a:off x="107504" y="1196752"/>
            <a:ext cx="6408711" cy="50405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520" y="0"/>
            <a:ext cx="2808312" cy="369332"/>
          </a:xfrm>
          <a:prstGeom prst="rect">
            <a:avLst/>
          </a:prstGeom>
          <a:noFill/>
        </p:spPr>
        <p:txBody>
          <a:bodyPr wrap="square" rtlCol="0">
            <a:spAutoFit/>
          </a:bodyPr>
          <a:lstStyle/>
          <a:p>
            <a:r>
              <a:rPr lang="en-GB" dirty="0" smtClean="0"/>
              <a:t>Sheet 13 Tariff Information</a:t>
            </a:r>
            <a:endParaRPr lang="en-GB" dirty="0"/>
          </a:p>
        </p:txBody>
      </p:sp>
      <p:sp>
        <p:nvSpPr>
          <p:cNvPr id="4" name="TextBox 3"/>
          <p:cNvSpPr txBox="1"/>
          <p:nvPr/>
        </p:nvSpPr>
        <p:spPr>
          <a:xfrm>
            <a:off x="755576" y="4869160"/>
            <a:ext cx="6408712" cy="584775"/>
          </a:xfrm>
          <a:prstGeom prst="rect">
            <a:avLst/>
          </a:prstGeom>
          <a:noFill/>
        </p:spPr>
        <p:txBody>
          <a:bodyPr wrap="square" rtlCol="0">
            <a:spAutoFit/>
          </a:bodyPr>
          <a:lstStyle/>
          <a:p>
            <a:r>
              <a:rPr lang="en-GB" sz="1600" dirty="0" smtClean="0"/>
              <a:t>Details of the HRG codes and tariff costs used in the calculation of the activity tariffs are given on this sheet.  The reference is also provided.</a:t>
            </a:r>
            <a:endParaRPr lang="en-GB" sz="1600" dirty="0"/>
          </a:p>
        </p:txBody>
      </p:sp>
      <p:pic>
        <p:nvPicPr>
          <p:cNvPr id="5" name="Picture 4"/>
          <p:cNvPicPr/>
          <p:nvPr/>
        </p:nvPicPr>
        <p:blipFill>
          <a:blip r:embed="rId3" cstate="print"/>
          <a:srcRect/>
          <a:stretch>
            <a:fillRect/>
          </a:stretch>
        </p:blipFill>
        <p:spPr bwMode="auto">
          <a:xfrm>
            <a:off x="611560" y="764704"/>
            <a:ext cx="7920880" cy="33843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520" y="5877272"/>
            <a:ext cx="8748464" cy="584775"/>
          </a:xfrm>
          <a:prstGeom prst="rect">
            <a:avLst/>
          </a:prstGeom>
          <a:noFill/>
        </p:spPr>
        <p:txBody>
          <a:bodyPr wrap="square" rtlCol="0">
            <a:spAutoFit/>
          </a:bodyPr>
          <a:lstStyle/>
          <a:p>
            <a:r>
              <a:rPr lang="en-GB" sz="1600" dirty="0" smtClean="0"/>
              <a:t>This worksheet has been designed to introduce the user to the New Drug Capacity Calculator and allows the user to navigate directly to specific sheets in the tool using the blue buttons.</a:t>
            </a:r>
            <a:endParaRPr lang="en-GB" sz="1600" dirty="0"/>
          </a:p>
        </p:txBody>
      </p:sp>
      <p:sp>
        <p:nvSpPr>
          <p:cNvPr id="4" name="TextBox 3"/>
          <p:cNvSpPr txBox="1"/>
          <p:nvPr/>
        </p:nvSpPr>
        <p:spPr>
          <a:xfrm>
            <a:off x="251520" y="0"/>
            <a:ext cx="2285562" cy="369332"/>
          </a:xfrm>
          <a:prstGeom prst="rect">
            <a:avLst/>
          </a:prstGeom>
          <a:noFill/>
        </p:spPr>
        <p:txBody>
          <a:bodyPr wrap="none" rtlCol="0">
            <a:spAutoFit/>
          </a:bodyPr>
          <a:lstStyle/>
          <a:p>
            <a:r>
              <a:rPr lang="en-GB" dirty="0" smtClean="0"/>
              <a:t>Sheet  2 - Introduction</a:t>
            </a:r>
            <a:endParaRPr lang="en-GB" dirty="0"/>
          </a:p>
        </p:txBody>
      </p:sp>
      <p:pic>
        <p:nvPicPr>
          <p:cNvPr id="8" name="Picture 7"/>
          <p:cNvPicPr/>
          <p:nvPr/>
        </p:nvPicPr>
        <p:blipFill>
          <a:blip r:embed="rId3" cstate="print"/>
          <a:srcRect/>
          <a:stretch>
            <a:fillRect/>
          </a:stretch>
        </p:blipFill>
        <p:spPr bwMode="auto">
          <a:xfrm>
            <a:off x="827584" y="548680"/>
            <a:ext cx="7920880" cy="51125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520" y="6165304"/>
            <a:ext cx="3888432" cy="338554"/>
          </a:xfrm>
          <a:prstGeom prst="rect">
            <a:avLst/>
          </a:prstGeom>
          <a:noFill/>
        </p:spPr>
        <p:txBody>
          <a:bodyPr wrap="square" rtlCol="0">
            <a:spAutoFit/>
          </a:bodyPr>
          <a:lstStyle/>
          <a:p>
            <a:r>
              <a:rPr lang="en-GB" sz="1600" dirty="0" smtClean="0"/>
              <a:t>No data input is required on this sheet.</a:t>
            </a:r>
            <a:endParaRPr lang="en-GB" sz="1600" dirty="0"/>
          </a:p>
        </p:txBody>
      </p:sp>
      <p:sp>
        <p:nvSpPr>
          <p:cNvPr id="4" name="TextBox 3"/>
          <p:cNvSpPr txBox="1"/>
          <p:nvPr/>
        </p:nvSpPr>
        <p:spPr>
          <a:xfrm>
            <a:off x="251520" y="0"/>
            <a:ext cx="2232662" cy="369332"/>
          </a:xfrm>
          <a:prstGeom prst="rect">
            <a:avLst/>
          </a:prstGeom>
          <a:noFill/>
        </p:spPr>
        <p:txBody>
          <a:bodyPr wrap="none" rtlCol="0">
            <a:spAutoFit/>
          </a:bodyPr>
          <a:lstStyle/>
          <a:p>
            <a:r>
              <a:rPr lang="en-GB" dirty="0" smtClean="0"/>
              <a:t>Sheet 2 - Introduction</a:t>
            </a:r>
            <a:endParaRPr lang="en-GB" dirty="0"/>
          </a:p>
        </p:txBody>
      </p:sp>
      <p:sp>
        <p:nvSpPr>
          <p:cNvPr id="40" name="TextBox 39"/>
          <p:cNvSpPr txBox="1"/>
          <p:nvPr/>
        </p:nvSpPr>
        <p:spPr>
          <a:xfrm>
            <a:off x="7380312" y="116632"/>
            <a:ext cx="1512168" cy="369332"/>
          </a:xfrm>
          <a:prstGeom prst="rect">
            <a:avLst/>
          </a:prstGeom>
          <a:noFill/>
        </p:spPr>
        <p:txBody>
          <a:bodyPr wrap="square" rtlCol="0">
            <a:spAutoFit/>
          </a:bodyPr>
          <a:lstStyle/>
          <a:p>
            <a:r>
              <a:rPr lang="en-GB" dirty="0" smtClean="0"/>
              <a:t>Functionality</a:t>
            </a:r>
            <a:endParaRPr lang="en-GB" dirty="0"/>
          </a:p>
        </p:txBody>
      </p:sp>
      <p:sp>
        <p:nvSpPr>
          <p:cNvPr id="41" name="Rounded Rectangle 40"/>
          <p:cNvSpPr/>
          <p:nvPr/>
        </p:nvSpPr>
        <p:spPr>
          <a:xfrm>
            <a:off x="7164288" y="2348880"/>
            <a:ext cx="1368152" cy="864096"/>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Use arrows or blue  navigation  buttons to move to  next page.</a:t>
            </a:r>
            <a:endParaRPr lang="en-GB" sz="1200" dirty="0">
              <a:solidFill>
                <a:schemeClr val="tx1"/>
              </a:solidFill>
            </a:endParaRPr>
          </a:p>
        </p:txBody>
      </p:sp>
      <p:sp>
        <p:nvSpPr>
          <p:cNvPr id="42" name="Rounded Rectangle 41"/>
          <p:cNvSpPr/>
          <p:nvPr/>
        </p:nvSpPr>
        <p:spPr>
          <a:xfrm>
            <a:off x="7236296" y="4869160"/>
            <a:ext cx="1368152" cy="864096"/>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schemeClr val="tx1"/>
                </a:solidFill>
              </a:rPr>
              <a:t>Please read the disclaimer.</a:t>
            </a:r>
            <a:endParaRPr lang="en-GB" sz="1200" dirty="0">
              <a:solidFill>
                <a:schemeClr val="tx1"/>
              </a:solidFill>
            </a:endParaRPr>
          </a:p>
        </p:txBody>
      </p:sp>
      <p:cxnSp>
        <p:nvCxnSpPr>
          <p:cNvPr id="31" name="Straight Connector 30"/>
          <p:cNvCxnSpPr>
            <a:stCxn id="41" idx="1"/>
          </p:cNvCxnSpPr>
          <p:nvPr/>
        </p:nvCxnSpPr>
        <p:spPr>
          <a:xfrm flipH="1">
            <a:off x="6948264" y="2780928"/>
            <a:ext cx="2160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42" idx="1"/>
          </p:cNvCxnSpPr>
          <p:nvPr/>
        </p:nvCxnSpPr>
        <p:spPr>
          <a:xfrm flipH="1">
            <a:off x="7092280" y="5301208"/>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7812360" y="1700808"/>
            <a:ext cx="0" cy="648072"/>
          </a:xfrm>
          <a:prstGeom prst="line">
            <a:avLst/>
          </a:prstGeom>
        </p:spPr>
        <p:style>
          <a:lnRef idx="1">
            <a:schemeClr val="accent1"/>
          </a:lnRef>
          <a:fillRef idx="0">
            <a:schemeClr val="accent1"/>
          </a:fillRef>
          <a:effectRef idx="0">
            <a:schemeClr val="accent1"/>
          </a:effectRef>
          <a:fontRef idx="minor">
            <a:schemeClr val="tx1"/>
          </a:fontRef>
        </p:style>
      </p:cxnSp>
      <p:pic>
        <p:nvPicPr>
          <p:cNvPr id="11" name="Picture 10"/>
          <p:cNvPicPr/>
          <p:nvPr/>
        </p:nvPicPr>
        <p:blipFill>
          <a:blip r:embed="rId3" cstate="print"/>
          <a:srcRect/>
          <a:stretch>
            <a:fillRect/>
          </a:stretch>
        </p:blipFill>
        <p:spPr bwMode="auto">
          <a:xfrm>
            <a:off x="467544" y="692696"/>
            <a:ext cx="8064896" cy="53285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520" y="0"/>
            <a:ext cx="3347198" cy="369332"/>
          </a:xfrm>
          <a:prstGeom prst="rect">
            <a:avLst/>
          </a:prstGeom>
          <a:noFill/>
        </p:spPr>
        <p:txBody>
          <a:bodyPr wrap="none" rtlCol="0">
            <a:spAutoFit/>
          </a:bodyPr>
          <a:lstStyle/>
          <a:p>
            <a:r>
              <a:rPr lang="en-GB" dirty="0" smtClean="0"/>
              <a:t>Sheet 3 – Chemotherapy Pathway</a:t>
            </a:r>
            <a:endParaRPr lang="en-GB" dirty="0"/>
          </a:p>
        </p:txBody>
      </p:sp>
      <p:sp>
        <p:nvSpPr>
          <p:cNvPr id="4" name="Rectangle 3"/>
          <p:cNvSpPr/>
          <p:nvPr/>
        </p:nvSpPr>
        <p:spPr>
          <a:xfrm>
            <a:off x="323528" y="5517232"/>
            <a:ext cx="8640960" cy="1077218"/>
          </a:xfrm>
          <a:prstGeom prst="rect">
            <a:avLst/>
          </a:prstGeom>
        </p:spPr>
        <p:txBody>
          <a:bodyPr wrap="square">
            <a:spAutoFit/>
          </a:bodyPr>
          <a:lstStyle/>
          <a:p>
            <a:r>
              <a:rPr lang="en-GB" sz="1600" dirty="0" smtClean="0"/>
              <a:t>This sheet has been designed to introduce the user to the Chemotherapy Pathway, as described in the draft NHS Standard specification template for adult systemic anti-cancer therapy services (December 2012). Although the pathway may vary slightly according to local practice, the general flow of the patient through this pathway should be similar in different parts of the country.   </a:t>
            </a:r>
            <a:endParaRPr lang="en-GB" sz="1600" dirty="0"/>
          </a:p>
        </p:txBody>
      </p:sp>
      <p:pic>
        <p:nvPicPr>
          <p:cNvPr id="5" name="Picture 4"/>
          <p:cNvPicPr/>
          <p:nvPr/>
        </p:nvPicPr>
        <p:blipFill>
          <a:blip r:embed="rId3" cstate="print"/>
          <a:srcRect/>
          <a:stretch>
            <a:fillRect/>
          </a:stretch>
        </p:blipFill>
        <p:spPr bwMode="auto">
          <a:xfrm>
            <a:off x="899592" y="404664"/>
            <a:ext cx="7344816" cy="49685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p:cNvSpPr txBox="1"/>
          <p:nvPr/>
        </p:nvSpPr>
        <p:spPr>
          <a:xfrm>
            <a:off x="6660232" y="5877272"/>
            <a:ext cx="2160240" cy="738664"/>
          </a:xfrm>
          <a:prstGeom prst="rect">
            <a:avLst/>
          </a:prstGeom>
          <a:noFill/>
          <a:ln>
            <a:solidFill>
              <a:schemeClr val="tx1"/>
            </a:solidFill>
          </a:ln>
        </p:spPr>
        <p:txBody>
          <a:bodyPr wrap="square" rtlCol="0">
            <a:spAutoFit/>
          </a:bodyPr>
          <a:lstStyle/>
          <a:p>
            <a:pPr algn="ctr"/>
            <a:r>
              <a:rPr lang="en-GB" sz="1400" dirty="0" smtClean="0"/>
              <a:t>Click home button to return to the Introduction sheet. </a:t>
            </a:r>
            <a:endParaRPr lang="en-GB" sz="1400" dirty="0"/>
          </a:p>
        </p:txBody>
      </p:sp>
      <p:sp>
        <p:nvSpPr>
          <p:cNvPr id="24" name="TextBox 23"/>
          <p:cNvSpPr txBox="1"/>
          <p:nvPr/>
        </p:nvSpPr>
        <p:spPr>
          <a:xfrm>
            <a:off x="251520" y="6093296"/>
            <a:ext cx="2520280" cy="523220"/>
          </a:xfrm>
          <a:prstGeom prst="rect">
            <a:avLst/>
          </a:prstGeom>
          <a:noFill/>
          <a:ln>
            <a:solidFill>
              <a:schemeClr val="tx1"/>
            </a:solidFill>
          </a:ln>
        </p:spPr>
        <p:txBody>
          <a:bodyPr wrap="square" rtlCol="0">
            <a:spAutoFit/>
          </a:bodyPr>
          <a:lstStyle/>
          <a:p>
            <a:pPr algn="ctr"/>
            <a:r>
              <a:rPr lang="en-GB" sz="1400" dirty="0" smtClean="0"/>
              <a:t>Reference for document that describes the pathway.</a:t>
            </a:r>
            <a:endParaRPr lang="en-GB" sz="1400" dirty="0"/>
          </a:p>
        </p:txBody>
      </p:sp>
      <p:sp>
        <p:nvSpPr>
          <p:cNvPr id="31" name="TextBox 30"/>
          <p:cNvSpPr txBox="1"/>
          <p:nvPr/>
        </p:nvSpPr>
        <p:spPr>
          <a:xfrm>
            <a:off x="2915816" y="6093296"/>
            <a:ext cx="3528392" cy="523220"/>
          </a:xfrm>
          <a:prstGeom prst="rect">
            <a:avLst/>
          </a:prstGeom>
          <a:noFill/>
          <a:ln>
            <a:solidFill>
              <a:schemeClr val="tx1"/>
            </a:solidFill>
          </a:ln>
        </p:spPr>
        <p:txBody>
          <a:bodyPr wrap="square" rtlCol="0">
            <a:spAutoFit/>
          </a:bodyPr>
          <a:lstStyle/>
          <a:p>
            <a:pPr algn="ctr"/>
            <a:r>
              <a:rPr lang="en-GB" sz="1400" dirty="0" smtClean="0"/>
              <a:t>Describes the service area where capacity calculation will be shown in the summary.</a:t>
            </a:r>
            <a:endParaRPr lang="en-GB" sz="1400" dirty="0"/>
          </a:p>
        </p:txBody>
      </p:sp>
      <p:sp>
        <p:nvSpPr>
          <p:cNvPr id="22" name="TextBox 21"/>
          <p:cNvSpPr txBox="1"/>
          <p:nvPr/>
        </p:nvSpPr>
        <p:spPr>
          <a:xfrm>
            <a:off x="251520" y="0"/>
            <a:ext cx="3347198" cy="369332"/>
          </a:xfrm>
          <a:prstGeom prst="rect">
            <a:avLst/>
          </a:prstGeom>
          <a:noFill/>
        </p:spPr>
        <p:txBody>
          <a:bodyPr wrap="none" rtlCol="0">
            <a:spAutoFit/>
          </a:bodyPr>
          <a:lstStyle/>
          <a:p>
            <a:r>
              <a:rPr lang="en-GB" dirty="0" smtClean="0"/>
              <a:t>Sheet 3 – Chemotherapy Pathway</a:t>
            </a:r>
            <a:endParaRPr lang="en-GB" dirty="0"/>
          </a:p>
        </p:txBody>
      </p:sp>
      <p:sp>
        <p:nvSpPr>
          <p:cNvPr id="29" name="Rectangle 28"/>
          <p:cNvSpPr/>
          <p:nvPr/>
        </p:nvSpPr>
        <p:spPr>
          <a:xfrm>
            <a:off x="7596336" y="0"/>
            <a:ext cx="1402948" cy="369332"/>
          </a:xfrm>
          <a:prstGeom prst="rect">
            <a:avLst/>
          </a:prstGeom>
        </p:spPr>
        <p:txBody>
          <a:bodyPr wrap="none">
            <a:spAutoFit/>
          </a:bodyPr>
          <a:lstStyle/>
          <a:p>
            <a:r>
              <a:rPr lang="en-GB" dirty="0" smtClean="0"/>
              <a:t>Functionality</a:t>
            </a:r>
            <a:endParaRPr lang="en-GB" dirty="0"/>
          </a:p>
        </p:txBody>
      </p:sp>
      <p:cxnSp>
        <p:nvCxnSpPr>
          <p:cNvPr id="19" name="Straight Connector 18"/>
          <p:cNvCxnSpPr>
            <a:stCxn id="31" idx="0"/>
          </p:cNvCxnSpPr>
          <p:nvPr/>
        </p:nvCxnSpPr>
        <p:spPr>
          <a:xfrm flipV="1">
            <a:off x="4680012" y="4221088"/>
            <a:ext cx="2340260" cy="187220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31" idx="0"/>
          </p:cNvCxnSpPr>
          <p:nvPr/>
        </p:nvCxnSpPr>
        <p:spPr>
          <a:xfrm flipV="1">
            <a:off x="4680012" y="4221088"/>
            <a:ext cx="684076" cy="187220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31" idx="0"/>
          </p:cNvCxnSpPr>
          <p:nvPr/>
        </p:nvCxnSpPr>
        <p:spPr>
          <a:xfrm flipH="1" flipV="1">
            <a:off x="2411760" y="4365104"/>
            <a:ext cx="2268252" cy="1728192"/>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683568" y="5229200"/>
            <a:ext cx="2880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3491880" y="404664"/>
            <a:ext cx="3456384" cy="523220"/>
          </a:xfrm>
          <a:prstGeom prst="rect">
            <a:avLst/>
          </a:prstGeom>
          <a:noFill/>
          <a:ln>
            <a:solidFill>
              <a:schemeClr val="tx1"/>
            </a:solidFill>
          </a:ln>
        </p:spPr>
        <p:txBody>
          <a:bodyPr wrap="square" rtlCol="0">
            <a:spAutoFit/>
          </a:bodyPr>
          <a:lstStyle/>
          <a:p>
            <a:pPr algn="ctr"/>
            <a:r>
              <a:rPr lang="en-GB" sz="1400" dirty="0" smtClean="0"/>
              <a:t>Green boxes represent areas of the pathway where capacity is being calculated.</a:t>
            </a:r>
            <a:endParaRPr lang="en-GB" sz="1400" dirty="0"/>
          </a:p>
        </p:txBody>
      </p:sp>
      <p:pic>
        <p:nvPicPr>
          <p:cNvPr id="16" name="Picture 15"/>
          <p:cNvPicPr/>
          <p:nvPr/>
        </p:nvPicPr>
        <p:blipFill>
          <a:blip r:embed="rId3" cstate="print"/>
          <a:srcRect/>
          <a:stretch>
            <a:fillRect/>
          </a:stretch>
        </p:blipFill>
        <p:spPr bwMode="auto">
          <a:xfrm>
            <a:off x="755576" y="908720"/>
            <a:ext cx="7344816" cy="4968552"/>
          </a:xfrm>
          <a:prstGeom prst="rect">
            <a:avLst/>
          </a:prstGeom>
          <a:noFill/>
          <a:ln w="9525">
            <a:noFill/>
            <a:miter lim="800000"/>
            <a:headEnd/>
            <a:tailEnd/>
          </a:ln>
        </p:spPr>
      </p:pic>
      <p:cxnSp>
        <p:nvCxnSpPr>
          <p:cNvPr id="36" name="Straight Connector 35"/>
          <p:cNvCxnSpPr/>
          <p:nvPr/>
        </p:nvCxnSpPr>
        <p:spPr>
          <a:xfrm>
            <a:off x="683568" y="5229200"/>
            <a:ext cx="0" cy="864096"/>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V="1">
            <a:off x="6948264" y="5661248"/>
            <a:ext cx="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0"/>
            <a:ext cx="2850139" cy="369332"/>
          </a:xfrm>
          <a:prstGeom prst="rect">
            <a:avLst/>
          </a:prstGeom>
          <a:noFill/>
        </p:spPr>
        <p:txBody>
          <a:bodyPr wrap="none" rtlCol="0">
            <a:spAutoFit/>
          </a:bodyPr>
          <a:lstStyle/>
          <a:p>
            <a:r>
              <a:rPr lang="en-GB" dirty="0" smtClean="0"/>
              <a:t>Sheet 4 – Treatment Plan (1)</a:t>
            </a:r>
            <a:endParaRPr lang="en-GB" dirty="0"/>
          </a:p>
        </p:txBody>
      </p:sp>
      <p:sp>
        <p:nvSpPr>
          <p:cNvPr id="5" name="Rectangle 4"/>
          <p:cNvSpPr/>
          <p:nvPr/>
        </p:nvSpPr>
        <p:spPr>
          <a:xfrm>
            <a:off x="0" y="5934670"/>
            <a:ext cx="8496944" cy="830997"/>
          </a:xfrm>
          <a:prstGeom prst="rect">
            <a:avLst/>
          </a:prstGeom>
        </p:spPr>
        <p:txBody>
          <a:bodyPr wrap="square">
            <a:spAutoFit/>
          </a:bodyPr>
          <a:lstStyle/>
          <a:p>
            <a:r>
              <a:rPr lang="en-GB" sz="1600" dirty="0" smtClean="0"/>
              <a:t>This sheet allows the user to  put together a treatment plan for a cohort of patients.  The delivery time for delivering a new drug regimen to a cohort of patients is calculated on the basis of the input data.</a:t>
            </a:r>
            <a:endParaRPr lang="en-GB" sz="1600" dirty="0"/>
          </a:p>
        </p:txBody>
      </p:sp>
      <p:pic>
        <p:nvPicPr>
          <p:cNvPr id="68609" name="Picture 1"/>
          <p:cNvPicPr>
            <a:picLocks noChangeAspect="1" noChangeArrowheads="1"/>
          </p:cNvPicPr>
          <p:nvPr/>
        </p:nvPicPr>
        <p:blipFill>
          <a:blip r:embed="rId3" cstate="print"/>
          <a:srcRect/>
          <a:stretch>
            <a:fillRect/>
          </a:stretch>
        </p:blipFill>
        <p:spPr bwMode="auto">
          <a:xfrm>
            <a:off x="395536" y="620688"/>
            <a:ext cx="8466964" cy="473583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0"/>
            <a:ext cx="2850139" cy="369332"/>
          </a:xfrm>
          <a:prstGeom prst="rect">
            <a:avLst/>
          </a:prstGeom>
          <a:noFill/>
        </p:spPr>
        <p:txBody>
          <a:bodyPr wrap="none" rtlCol="0">
            <a:spAutoFit/>
          </a:bodyPr>
          <a:lstStyle/>
          <a:p>
            <a:r>
              <a:rPr lang="en-GB" dirty="0" smtClean="0"/>
              <a:t>Sheet 4 – Treatment Plan (2)</a:t>
            </a:r>
            <a:endParaRPr lang="en-GB" dirty="0"/>
          </a:p>
        </p:txBody>
      </p:sp>
      <p:sp>
        <p:nvSpPr>
          <p:cNvPr id="5" name="Rectangle 4"/>
          <p:cNvSpPr/>
          <p:nvPr/>
        </p:nvSpPr>
        <p:spPr>
          <a:xfrm>
            <a:off x="179512" y="5229200"/>
            <a:ext cx="8496944" cy="584775"/>
          </a:xfrm>
          <a:prstGeom prst="rect">
            <a:avLst/>
          </a:prstGeom>
        </p:spPr>
        <p:txBody>
          <a:bodyPr wrap="square">
            <a:spAutoFit/>
          </a:bodyPr>
          <a:lstStyle/>
          <a:p>
            <a:r>
              <a:rPr lang="en-GB" sz="1600" dirty="0" smtClean="0"/>
              <a:t>Input the number of treatment cycles and the number of patients in this section of the treatment plan worksheet.</a:t>
            </a:r>
            <a:endParaRPr lang="en-GB" sz="1600" dirty="0"/>
          </a:p>
        </p:txBody>
      </p:sp>
      <p:pic>
        <p:nvPicPr>
          <p:cNvPr id="66563" name="Picture 3"/>
          <p:cNvPicPr>
            <a:picLocks noChangeAspect="1" noChangeArrowheads="1"/>
          </p:cNvPicPr>
          <p:nvPr/>
        </p:nvPicPr>
        <p:blipFill>
          <a:blip r:embed="rId3" cstate="print"/>
          <a:srcRect/>
          <a:stretch>
            <a:fillRect/>
          </a:stretch>
        </p:blipFill>
        <p:spPr bwMode="auto">
          <a:xfrm>
            <a:off x="323528" y="1772816"/>
            <a:ext cx="8564810" cy="224700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0"/>
            <a:ext cx="2539157" cy="369332"/>
          </a:xfrm>
          <a:prstGeom prst="rect">
            <a:avLst/>
          </a:prstGeom>
          <a:noFill/>
        </p:spPr>
        <p:txBody>
          <a:bodyPr wrap="none" rtlCol="0">
            <a:spAutoFit/>
          </a:bodyPr>
          <a:lstStyle/>
          <a:p>
            <a:r>
              <a:rPr lang="en-GB" dirty="0" smtClean="0"/>
              <a:t>Sheet 4 – Treatment Plan</a:t>
            </a:r>
            <a:endParaRPr lang="en-GB" dirty="0"/>
          </a:p>
        </p:txBody>
      </p:sp>
      <p:sp>
        <p:nvSpPr>
          <p:cNvPr id="14" name="TextBox 13"/>
          <p:cNvSpPr txBox="1"/>
          <p:nvPr/>
        </p:nvSpPr>
        <p:spPr>
          <a:xfrm>
            <a:off x="6732240" y="4077072"/>
            <a:ext cx="2160240" cy="738664"/>
          </a:xfrm>
          <a:prstGeom prst="rect">
            <a:avLst/>
          </a:prstGeom>
          <a:noFill/>
          <a:ln>
            <a:solidFill>
              <a:schemeClr val="tx1"/>
            </a:solidFill>
          </a:ln>
        </p:spPr>
        <p:txBody>
          <a:bodyPr wrap="square" rtlCol="0">
            <a:spAutoFit/>
          </a:bodyPr>
          <a:lstStyle/>
          <a:p>
            <a:r>
              <a:rPr lang="en-GB" sz="1400" dirty="0" smtClean="0"/>
              <a:t>Select “None” in “Drug type” “Route” or “infusion type”  to blank out rows. </a:t>
            </a:r>
            <a:endParaRPr lang="en-GB" sz="1400" dirty="0"/>
          </a:p>
        </p:txBody>
      </p:sp>
      <p:sp>
        <p:nvSpPr>
          <p:cNvPr id="7" name="TextBox 6"/>
          <p:cNvSpPr txBox="1"/>
          <p:nvPr/>
        </p:nvSpPr>
        <p:spPr>
          <a:xfrm>
            <a:off x="6804248" y="2492896"/>
            <a:ext cx="2160240" cy="1384995"/>
          </a:xfrm>
          <a:prstGeom prst="rect">
            <a:avLst/>
          </a:prstGeom>
          <a:noFill/>
          <a:ln>
            <a:solidFill>
              <a:schemeClr val="tx1"/>
            </a:solidFill>
          </a:ln>
        </p:spPr>
        <p:txBody>
          <a:bodyPr wrap="square" rtlCol="0">
            <a:spAutoFit/>
          </a:bodyPr>
          <a:lstStyle/>
          <a:p>
            <a:r>
              <a:rPr lang="en-GB" sz="1400" dirty="0" smtClean="0"/>
              <a:t>Use drop-down buttons to input details of the regimen.  Input data manually in the white boxes that do not contain drop-down lists.</a:t>
            </a:r>
            <a:endParaRPr lang="en-GB" sz="1400" dirty="0"/>
          </a:p>
        </p:txBody>
      </p:sp>
      <p:sp>
        <p:nvSpPr>
          <p:cNvPr id="42" name="Right Brace 41"/>
          <p:cNvSpPr/>
          <p:nvPr/>
        </p:nvSpPr>
        <p:spPr>
          <a:xfrm>
            <a:off x="6156176" y="1988840"/>
            <a:ext cx="144016" cy="3456384"/>
          </a:xfrm>
          <a:prstGeom prst="righ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 name="Rectangle 11"/>
          <p:cNvSpPr/>
          <p:nvPr/>
        </p:nvSpPr>
        <p:spPr>
          <a:xfrm>
            <a:off x="7596336" y="0"/>
            <a:ext cx="1402948" cy="369332"/>
          </a:xfrm>
          <a:prstGeom prst="rect">
            <a:avLst/>
          </a:prstGeom>
        </p:spPr>
        <p:txBody>
          <a:bodyPr wrap="none">
            <a:spAutoFit/>
          </a:bodyPr>
          <a:lstStyle/>
          <a:p>
            <a:r>
              <a:rPr lang="en-GB" dirty="0" smtClean="0"/>
              <a:t>Functionality</a:t>
            </a:r>
            <a:endParaRPr lang="en-GB" dirty="0"/>
          </a:p>
        </p:txBody>
      </p:sp>
      <p:sp>
        <p:nvSpPr>
          <p:cNvPr id="17" name="TextBox 16"/>
          <p:cNvSpPr txBox="1"/>
          <p:nvPr/>
        </p:nvSpPr>
        <p:spPr>
          <a:xfrm>
            <a:off x="6732240" y="1484784"/>
            <a:ext cx="2160240" cy="738664"/>
          </a:xfrm>
          <a:prstGeom prst="rect">
            <a:avLst/>
          </a:prstGeom>
          <a:noFill/>
          <a:ln>
            <a:solidFill>
              <a:schemeClr val="tx1"/>
            </a:solidFill>
          </a:ln>
        </p:spPr>
        <p:txBody>
          <a:bodyPr wrap="square" rtlCol="0">
            <a:spAutoFit/>
          </a:bodyPr>
          <a:lstStyle/>
          <a:p>
            <a:r>
              <a:rPr lang="en-GB" sz="1400" dirty="0" smtClean="0"/>
              <a:t>The headers for tables 1a and 1b contain information in the comments boxes.</a:t>
            </a:r>
          </a:p>
        </p:txBody>
      </p:sp>
      <p:sp>
        <p:nvSpPr>
          <p:cNvPr id="31" name="TextBox 30"/>
          <p:cNvSpPr txBox="1"/>
          <p:nvPr/>
        </p:nvSpPr>
        <p:spPr>
          <a:xfrm>
            <a:off x="6732240" y="5157192"/>
            <a:ext cx="1944216" cy="1169551"/>
          </a:xfrm>
          <a:prstGeom prst="rect">
            <a:avLst/>
          </a:prstGeom>
          <a:noFill/>
          <a:ln>
            <a:solidFill>
              <a:schemeClr val="tx1"/>
            </a:solidFill>
          </a:ln>
        </p:spPr>
        <p:txBody>
          <a:bodyPr wrap="square" rtlCol="0">
            <a:spAutoFit/>
          </a:bodyPr>
          <a:lstStyle/>
          <a:p>
            <a:r>
              <a:rPr lang="en-GB" sz="1400" dirty="0" smtClean="0"/>
              <a:t>Sum of infusion and observation times for specified number of cycles for the whole cohort of patients. </a:t>
            </a:r>
            <a:endParaRPr lang="en-GB" sz="1400" dirty="0"/>
          </a:p>
        </p:txBody>
      </p:sp>
      <p:sp>
        <p:nvSpPr>
          <p:cNvPr id="33" name="TextBox 32"/>
          <p:cNvSpPr txBox="1"/>
          <p:nvPr/>
        </p:nvSpPr>
        <p:spPr>
          <a:xfrm>
            <a:off x="6732240" y="764704"/>
            <a:ext cx="2160240" cy="523220"/>
          </a:xfrm>
          <a:prstGeom prst="rect">
            <a:avLst/>
          </a:prstGeom>
          <a:noFill/>
          <a:ln>
            <a:solidFill>
              <a:schemeClr val="tx1"/>
            </a:solidFill>
          </a:ln>
        </p:spPr>
        <p:txBody>
          <a:bodyPr wrap="square" rtlCol="0">
            <a:spAutoFit/>
          </a:bodyPr>
          <a:lstStyle/>
          <a:p>
            <a:r>
              <a:rPr lang="en-GB" sz="1400" dirty="0" smtClean="0"/>
              <a:t>Follow the instructions in Steps 1, 2 and 3.</a:t>
            </a:r>
            <a:endParaRPr lang="en-GB" sz="1400" dirty="0"/>
          </a:p>
        </p:txBody>
      </p:sp>
      <p:pic>
        <p:nvPicPr>
          <p:cNvPr id="64514" name="Picture 2"/>
          <p:cNvPicPr>
            <a:picLocks noChangeAspect="1" noChangeArrowheads="1"/>
          </p:cNvPicPr>
          <p:nvPr/>
        </p:nvPicPr>
        <p:blipFill>
          <a:blip r:embed="rId3" cstate="print"/>
          <a:srcRect/>
          <a:stretch>
            <a:fillRect/>
          </a:stretch>
        </p:blipFill>
        <p:spPr bwMode="auto">
          <a:xfrm>
            <a:off x="0" y="908720"/>
            <a:ext cx="6192688" cy="4842792"/>
          </a:xfrm>
          <a:prstGeom prst="rect">
            <a:avLst/>
          </a:prstGeom>
          <a:noFill/>
          <a:ln w="9525">
            <a:noFill/>
            <a:miter lim="800000"/>
            <a:headEnd/>
            <a:tailEnd/>
          </a:ln>
          <a:effectLst/>
        </p:spPr>
      </p:pic>
      <p:cxnSp>
        <p:nvCxnSpPr>
          <p:cNvPr id="21" name="Straight Connector 20"/>
          <p:cNvCxnSpPr>
            <a:endCxn id="31" idx="1"/>
          </p:cNvCxnSpPr>
          <p:nvPr/>
        </p:nvCxnSpPr>
        <p:spPr>
          <a:xfrm>
            <a:off x="4211960" y="5445224"/>
            <a:ext cx="2520280" cy="29674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4572000" y="1700808"/>
            <a:ext cx="2160240" cy="360040"/>
          </a:xfrm>
          <a:prstGeom prst="line">
            <a:avLst/>
          </a:prstGeom>
        </p:spPr>
        <p:style>
          <a:lnRef idx="1">
            <a:schemeClr val="accent1"/>
          </a:lnRef>
          <a:fillRef idx="0">
            <a:schemeClr val="accent1"/>
          </a:fillRef>
          <a:effectRef idx="0">
            <a:schemeClr val="accent1"/>
          </a:effectRef>
          <a:fontRef idx="minor">
            <a:schemeClr val="tx1"/>
          </a:fontRef>
        </p:style>
      </p:cxnSp>
      <p:sp>
        <p:nvSpPr>
          <p:cNvPr id="25" name="Right Triangle 24"/>
          <p:cNvSpPr/>
          <p:nvPr/>
        </p:nvSpPr>
        <p:spPr>
          <a:xfrm rot="10800000">
            <a:off x="467544" y="5877272"/>
            <a:ext cx="382894" cy="172303"/>
          </a:xfrm>
          <a:prstGeom prst="r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p:cNvSpPr txBox="1"/>
          <p:nvPr/>
        </p:nvSpPr>
        <p:spPr>
          <a:xfrm>
            <a:off x="971600" y="5805264"/>
            <a:ext cx="5544616" cy="738664"/>
          </a:xfrm>
          <a:prstGeom prst="rect">
            <a:avLst/>
          </a:prstGeom>
          <a:noFill/>
          <a:ln>
            <a:solidFill>
              <a:schemeClr val="tx1"/>
            </a:solidFill>
          </a:ln>
        </p:spPr>
        <p:txBody>
          <a:bodyPr wrap="square" rtlCol="0">
            <a:spAutoFit/>
          </a:bodyPr>
          <a:lstStyle/>
          <a:p>
            <a:r>
              <a:rPr lang="en-GB" sz="1400" dirty="0" smtClean="0"/>
              <a:t>Throughout  the tool some cells contain additional information in the comments box  (as denoted by a red triangle).  Hover your mouse over the  red triangle in the corner of the cell to view the information.</a:t>
            </a:r>
            <a:endParaRPr lang="en-GB" sz="1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5649</TotalTime>
  <Words>1594</Words>
  <Application>Microsoft Office PowerPoint</Application>
  <PresentationFormat>On-screen Show (4:3)</PresentationFormat>
  <Paragraphs>122</Paragraphs>
  <Slides>23</Slides>
  <Notes>21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New Drug Capacity Calculator</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Company>GlaxoSmithKline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Drug Implementation Tool</dc:title>
  <dc:creator>Gracy Crane</dc:creator>
  <cp:lastModifiedBy>clh46346</cp:lastModifiedBy>
  <cp:revision>407</cp:revision>
  <dcterms:created xsi:type="dcterms:W3CDTF">2013-07-19T12:50:36Z</dcterms:created>
  <dcterms:modified xsi:type="dcterms:W3CDTF">2015-02-06T12:56:15Z</dcterms:modified>
</cp:coreProperties>
</file>