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256" r:id="rId2"/>
    <p:sldId id="418" r:id="rId3"/>
    <p:sldId id="406" r:id="rId4"/>
    <p:sldId id="387" r:id="rId5"/>
    <p:sldId id="388" r:id="rId6"/>
    <p:sldId id="343" r:id="rId7"/>
    <p:sldId id="403" r:id="rId8"/>
    <p:sldId id="402" r:id="rId9"/>
    <p:sldId id="404" r:id="rId10"/>
    <p:sldId id="362" r:id="rId11"/>
    <p:sldId id="378" r:id="rId12"/>
    <p:sldId id="390" r:id="rId13"/>
    <p:sldId id="391" r:id="rId14"/>
    <p:sldId id="392" r:id="rId15"/>
    <p:sldId id="386" r:id="rId16"/>
    <p:sldId id="389" r:id="rId17"/>
    <p:sldId id="393" r:id="rId18"/>
    <p:sldId id="352" r:id="rId19"/>
    <p:sldId id="383" r:id="rId20"/>
    <p:sldId id="413" r:id="rId21"/>
    <p:sldId id="400" r:id="rId22"/>
    <p:sldId id="398" r:id="rId23"/>
    <p:sldId id="401" r:id="rId24"/>
    <p:sldId id="419" r:id="rId25"/>
    <p:sldId id="415" r:id="rId26"/>
    <p:sldId id="416" r:id="rId27"/>
    <p:sldId id="417" r:id="rId28"/>
    <p:sldId id="407" r:id="rId29"/>
    <p:sldId id="408" r:id="rId30"/>
    <p:sldId id="409" r:id="rId31"/>
    <p:sldId id="410" r:id="rId32"/>
    <p:sldId id="411" r:id="rId33"/>
    <p:sldId id="412" r:id="rId34"/>
    <p:sldId id="297" r:id="rId35"/>
    <p:sldId id="340" r:id="rId3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F74"/>
    <a:srgbClr val="E90033"/>
    <a:srgbClr val="C9E7E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616" autoAdjust="0"/>
  </p:normalViewPr>
  <p:slideViewPr>
    <p:cSldViewPr>
      <p:cViewPr>
        <p:scale>
          <a:sx n="116" d="100"/>
          <a:sy n="116" d="100"/>
        </p:scale>
        <p:origin x="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ancree:Dropbox:Conferences:WCLC%20Sydney%202013:Dearden%20et%20al%202013%20pie%20chart.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iancree:Dropbox:Conferences:WCLC%20Sydney%202013:Dearden%20et%20al%202013%20pie%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iancree:Dropbox:Conferences:WCLC%20Sydney%202013:Dearden%20et%20al%202013%20pie%20chart.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K:\RCPath%20Oct12\RCPath%20graphs%20(Recovered).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pie3DChart>
        <c:varyColors val="1"/>
        <c:ser>
          <c:idx val="0"/>
          <c:order val="0"/>
          <c:tx>
            <c:strRef>
              <c:f>Sheet1!$A$37</c:f>
              <c:strCache>
                <c:ptCount val="1"/>
                <c:pt idx="0">
                  <c:v>Incidence of individual mutations for western NSCLC (adenocarcinoma)</c:v>
                </c:pt>
              </c:strCache>
            </c:strRef>
          </c:tx>
          <c:dPt>
            <c:idx val="8"/>
            <c:bubble3D val="0"/>
            <c:spPr>
              <a:pattFill prst="pct20">
                <a:fgClr>
                  <a:prstClr val="black"/>
                </a:fgClr>
                <a:bgClr>
                  <a:prstClr val="white"/>
                </a:bgClr>
              </a:pattFill>
            </c:spPr>
          </c:dPt>
          <c:dLbls>
            <c:showLegendKey val="0"/>
            <c:showVal val="1"/>
            <c:showCatName val="0"/>
            <c:showSerName val="0"/>
            <c:showPercent val="0"/>
            <c:showBubbleSize val="0"/>
            <c:showLeaderLines val="1"/>
          </c:dLbls>
          <c:cat>
            <c:strRef>
              <c:f>Sheet1!$A$45:$A$52</c:f>
              <c:strCache>
                <c:ptCount val="8"/>
                <c:pt idx="0">
                  <c:v>EGFRa</c:v>
                </c:pt>
                <c:pt idx="1">
                  <c:v>KRASa</c:v>
                </c:pt>
                <c:pt idx="2">
                  <c:v>EML4-ALK</c:v>
                </c:pt>
                <c:pt idx="3">
                  <c:v>PTENa</c:v>
                </c:pt>
                <c:pt idx="4">
                  <c:v>BRAFa</c:v>
                </c:pt>
                <c:pt idx="5">
                  <c:v>PIK3CA</c:v>
                </c:pt>
                <c:pt idx="6">
                  <c:v>ErbB2</c:v>
                </c:pt>
                <c:pt idx="7">
                  <c:v>Unknown</c:v>
                </c:pt>
              </c:strCache>
            </c:strRef>
          </c:cat>
          <c:val>
            <c:numRef>
              <c:f>Sheet1!$B$45:$B$52</c:f>
              <c:numCache>
                <c:formatCode>General</c:formatCode>
                <c:ptCount val="8"/>
                <c:pt idx="0">
                  <c:v>19.2</c:v>
                </c:pt>
                <c:pt idx="1">
                  <c:v>26.1</c:v>
                </c:pt>
                <c:pt idx="2">
                  <c:v>6.4</c:v>
                </c:pt>
                <c:pt idx="3">
                  <c:v>6</c:v>
                </c:pt>
                <c:pt idx="4">
                  <c:v>3.3</c:v>
                </c:pt>
                <c:pt idx="5">
                  <c:v>1.3</c:v>
                </c:pt>
                <c:pt idx="6">
                  <c:v>1.4</c:v>
                </c:pt>
                <c:pt idx="7">
                  <c:v>20.099999999999991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en-US"/>
        </a:p>
      </c:txPr>
    </c:legend>
    <c:plotVisOnly val="1"/>
    <c:dispBlanksAs val="gap"/>
    <c:showDLblsOverMax val="0"/>
  </c:chart>
  <c:spPr>
    <a:effectLst/>
    <a:scene3d>
      <a:camera prst="orthographicFront"/>
      <a:lightRig rig="threePt" dir="t"/>
    </a:scene3d>
    <a:sp3d/>
  </c:spPr>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9396255008044001E-2"/>
          <c:y val="0"/>
          <c:w val="0.65037164674011305"/>
          <c:h val="0.96141400955449496"/>
        </c:manualLayout>
      </c:layout>
      <c:barChart>
        <c:barDir val="bar"/>
        <c:grouping val="clustered"/>
        <c:varyColors val="0"/>
        <c:ser>
          <c:idx val="0"/>
          <c:order val="0"/>
          <c:tx>
            <c:strRef>
              <c:f>Sheet1!$B$1</c:f>
              <c:strCache>
                <c:ptCount val="1"/>
                <c:pt idx="0">
                  <c:v>Column1</c:v>
                </c:pt>
              </c:strCache>
            </c:strRef>
          </c:tx>
          <c:spPr>
            <a:gradFill>
              <a:gsLst>
                <a:gs pos="27000">
                  <a:srgbClr val="CC0000"/>
                </a:gs>
                <a:gs pos="100000">
                  <a:srgbClr val="A20000"/>
                </a:gs>
                <a:gs pos="100000">
                  <a:srgbClr val="009FDA">
                    <a:tint val="23500"/>
                    <a:satMod val="160000"/>
                  </a:srgbClr>
                </a:gs>
              </a:gsLst>
              <a:lin ang="5400000" scaled="0"/>
            </a:gradFill>
            <a:ln>
              <a:noFill/>
            </a:ln>
            <a:effectLst/>
          </c:spPr>
          <c:invertIfNegative val="0"/>
          <c:dPt>
            <c:idx val="0"/>
            <c:invertIfNegative val="0"/>
            <c:bubble3D val="0"/>
            <c:spPr>
              <a:solidFill>
                <a:srgbClr val="5AA734"/>
              </a:solidFill>
              <a:ln w="12686">
                <a:noFill/>
                <a:prstDash val="solid"/>
              </a:ln>
              <a:effectLst/>
            </c:spPr>
          </c:dPt>
          <c:dPt>
            <c:idx val="1"/>
            <c:invertIfNegative val="0"/>
            <c:bubble3D val="0"/>
            <c:spPr>
              <a:solidFill>
                <a:srgbClr val="B08ACC"/>
              </a:solidFill>
              <a:ln w="12686">
                <a:noFill/>
                <a:prstDash val="solid"/>
              </a:ln>
              <a:effectLst/>
            </c:spPr>
          </c:dPt>
          <c:dPt>
            <c:idx val="2"/>
            <c:invertIfNegative val="0"/>
            <c:bubble3D val="0"/>
            <c:spPr>
              <a:solidFill>
                <a:srgbClr val="EE8A10"/>
              </a:solidFill>
              <a:ln w="12686">
                <a:noFill/>
                <a:prstDash val="solid"/>
              </a:ln>
              <a:effectLst/>
            </c:spPr>
          </c:dPt>
          <c:dPt>
            <c:idx val="3"/>
            <c:invertIfNegative val="0"/>
            <c:bubble3D val="0"/>
            <c:spPr>
              <a:solidFill>
                <a:srgbClr val="4ECEB0"/>
              </a:solidFill>
              <a:ln w="12686">
                <a:noFill/>
                <a:prstDash val="solid"/>
              </a:ln>
              <a:effectLst/>
            </c:spPr>
          </c:dPt>
          <c:dPt>
            <c:idx val="4"/>
            <c:invertIfNegative val="0"/>
            <c:bubble3D val="0"/>
            <c:spPr>
              <a:solidFill>
                <a:srgbClr val="7F7F7F"/>
              </a:solidFill>
              <a:ln w="12686">
                <a:noFill/>
                <a:prstDash val="solid"/>
              </a:ln>
              <a:effectLst/>
            </c:spPr>
          </c:dPt>
          <c:dLbls>
            <c:showLegendKey val="0"/>
            <c:showVal val="1"/>
            <c:showCatName val="0"/>
            <c:showSerName val="0"/>
            <c:showPercent val="0"/>
            <c:showBubbleSize val="0"/>
            <c:showLeaderLines val="0"/>
          </c:dLbls>
          <c:cat>
            <c:strRef>
              <c:f>Sheet1!$A$2:$A$6</c:f>
              <c:strCache>
                <c:ptCount val="5"/>
                <c:pt idx="0">
                  <c:v>Cetuximab</c:v>
                </c:pt>
                <c:pt idx="1">
                  <c:v>Bevacizumab</c:v>
                </c:pt>
                <c:pt idx="2">
                  <c:v>No MAB</c:v>
                </c:pt>
                <c:pt idx="3">
                  <c:v>Panitumumab</c:v>
                </c:pt>
                <c:pt idx="4">
                  <c:v>Chemo - monotherapy</c:v>
                </c:pt>
              </c:strCache>
            </c:strRef>
          </c:cat>
          <c:val>
            <c:numRef>
              <c:f>Sheet1!$B$2:$B$6</c:f>
              <c:numCache>
                <c:formatCode>General</c:formatCode>
                <c:ptCount val="5"/>
                <c:pt idx="0">
                  <c:v>10</c:v>
                </c:pt>
                <c:pt idx="1">
                  <c:v>24</c:v>
                </c:pt>
                <c:pt idx="2">
                  <c:v>67</c:v>
                </c:pt>
              </c:numCache>
            </c:numRef>
          </c:val>
        </c:ser>
        <c:dLbls>
          <c:showLegendKey val="0"/>
          <c:showVal val="0"/>
          <c:showCatName val="0"/>
          <c:showSerName val="0"/>
          <c:showPercent val="0"/>
          <c:showBubbleSize val="0"/>
        </c:dLbls>
        <c:gapWidth val="94"/>
        <c:axId val="145195392"/>
        <c:axId val="145196928"/>
      </c:barChart>
      <c:catAx>
        <c:axId val="145195392"/>
        <c:scaling>
          <c:orientation val="maxMin"/>
        </c:scaling>
        <c:delete val="1"/>
        <c:axPos val="l"/>
        <c:majorTickMark val="out"/>
        <c:minorTickMark val="none"/>
        <c:tickLblPos val="none"/>
        <c:crossAx val="145196928"/>
        <c:crosses val="autoZero"/>
        <c:auto val="1"/>
        <c:lblAlgn val="ctr"/>
        <c:lblOffset val="100"/>
        <c:noMultiLvlLbl val="0"/>
      </c:catAx>
      <c:valAx>
        <c:axId val="145196928"/>
        <c:scaling>
          <c:orientation val="minMax"/>
          <c:max val="100"/>
          <c:min val="0"/>
        </c:scaling>
        <c:delete val="0"/>
        <c:axPos val="t"/>
        <c:numFmt formatCode="General" sourceLinked="1"/>
        <c:majorTickMark val="none"/>
        <c:minorTickMark val="none"/>
        <c:tickLblPos val="none"/>
        <c:spPr>
          <a:ln>
            <a:noFill/>
          </a:ln>
        </c:spPr>
        <c:crossAx val="145195392"/>
        <c:crosses val="autoZero"/>
        <c:crossBetween val="between"/>
      </c:valAx>
      <c:spPr>
        <a:noFill/>
        <a:ln w="25372">
          <a:noFill/>
        </a:ln>
      </c:spPr>
    </c:plotArea>
    <c:plotVisOnly val="1"/>
    <c:dispBlanksAs val="gap"/>
    <c:showDLblsOverMax val="0"/>
  </c:chart>
  <c:txPr>
    <a:bodyPr/>
    <a:lstStyle/>
    <a:p>
      <a:pPr>
        <a:defRPr sz="1199">
          <a:latin typeface="Verdana" pitchFamily="34" charset="0"/>
          <a:ea typeface="Verdana" pitchFamily="34" charset="0"/>
          <a:cs typeface="Verdan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pie3DChart>
        <c:varyColors val="1"/>
        <c:ser>
          <c:idx val="0"/>
          <c:order val="0"/>
          <c:tx>
            <c:strRef>
              <c:f>Sheet1!$A$39</c:f>
              <c:strCache>
                <c:ptCount val="1"/>
                <c:pt idx="0">
                  <c:v>Incidence of individual mutations for asian NSCLC (adenocarcinoma)</c:v>
                </c:pt>
              </c:strCache>
            </c:strRef>
          </c:tx>
          <c:dPt>
            <c:idx val="8"/>
            <c:bubble3D val="0"/>
            <c:spPr>
              <a:pattFill prst="pct20">
                <a:fgClr>
                  <a:prstClr val="black"/>
                </a:fgClr>
                <a:bgClr>
                  <a:prstClr val="white"/>
                </a:bgClr>
              </a:pattFill>
            </c:spPr>
          </c:dPt>
          <c:dLbls>
            <c:showLegendKey val="0"/>
            <c:showVal val="1"/>
            <c:showCatName val="0"/>
            <c:showSerName val="0"/>
            <c:showPercent val="0"/>
            <c:showBubbleSize val="0"/>
            <c:showLeaderLines val="1"/>
          </c:dLbls>
          <c:cat>
            <c:strRef>
              <c:f>Sheet1!$A$45:$A$52</c:f>
              <c:strCache>
                <c:ptCount val="8"/>
                <c:pt idx="0">
                  <c:v>EGFRa</c:v>
                </c:pt>
                <c:pt idx="1">
                  <c:v>KRASa</c:v>
                </c:pt>
                <c:pt idx="2">
                  <c:v>EML4-ALK</c:v>
                </c:pt>
                <c:pt idx="3">
                  <c:v>PTENa</c:v>
                </c:pt>
                <c:pt idx="4">
                  <c:v>BRAFa</c:v>
                </c:pt>
                <c:pt idx="5">
                  <c:v>PIK3CA</c:v>
                </c:pt>
                <c:pt idx="6">
                  <c:v>ErbB2</c:v>
                </c:pt>
                <c:pt idx="7">
                  <c:v>Unknown</c:v>
                </c:pt>
              </c:strCache>
            </c:strRef>
          </c:cat>
          <c:val>
            <c:numRef>
              <c:f>Sheet1!$D$45:$D$52</c:f>
              <c:numCache>
                <c:formatCode>General</c:formatCode>
                <c:ptCount val="8"/>
                <c:pt idx="0">
                  <c:v>47.9</c:v>
                </c:pt>
                <c:pt idx="1">
                  <c:v>11.2</c:v>
                </c:pt>
                <c:pt idx="2">
                  <c:v>5.4</c:v>
                </c:pt>
                <c:pt idx="3">
                  <c:v>1.6</c:v>
                </c:pt>
                <c:pt idx="4">
                  <c:v>1.6</c:v>
                </c:pt>
                <c:pt idx="5">
                  <c:v>1.7</c:v>
                </c:pt>
                <c:pt idx="6">
                  <c:v>2.8</c:v>
                </c:pt>
                <c:pt idx="7">
                  <c:v>23.800000000000011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en-US"/>
        </a:p>
      </c:txPr>
    </c:legend>
    <c:plotVisOnly val="1"/>
    <c:dispBlanksAs val="gap"/>
    <c:showDLblsOverMax val="0"/>
  </c:chart>
  <c:spPr>
    <a:effectLst/>
    <a:scene3d>
      <a:camera prst="orthographicFront"/>
      <a:lightRig rig="threePt" dir="t"/>
    </a:scene3d>
    <a:sp3d/>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pie3DChart>
        <c:varyColors val="1"/>
        <c:ser>
          <c:idx val="0"/>
          <c:order val="0"/>
          <c:tx>
            <c:strRef>
              <c:f>Sheet1!$A$38</c:f>
              <c:strCache>
                <c:ptCount val="1"/>
                <c:pt idx="0">
                  <c:v>Incidence of individual mutations for western NSCLC (SCC)</c:v>
                </c:pt>
              </c:strCache>
            </c:strRef>
          </c:tx>
          <c:dPt>
            <c:idx val="8"/>
            <c:bubble3D val="0"/>
            <c:spPr>
              <a:pattFill prst="pct20">
                <a:fgClr>
                  <a:prstClr val="black"/>
                </a:fgClr>
                <a:bgClr>
                  <a:prstClr val="white"/>
                </a:bgClr>
              </a:pattFill>
            </c:spPr>
          </c:dPt>
          <c:dLbls>
            <c:dLbl>
              <c:idx val="5"/>
              <c:layout>
                <c:manualLayout>
                  <c:x val="1.5835160791816901E-2"/>
                  <c:y val="-5.7277650420279699E-2"/>
                </c:manualLayout>
              </c:layout>
              <c:showLegendKey val="0"/>
              <c:showVal val="1"/>
              <c:showCatName val="0"/>
              <c:showSerName val="0"/>
              <c:showPercent val="0"/>
              <c:showBubbleSize val="0"/>
            </c:dLbl>
            <c:dLbl>
              <c:idx val="6"/>
              <c:layout>
                <c:manualLayout>
                  <c:x val="1.5823386562660999E-2"/>
                  <c:y val="1.0911325957672999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Sheet1!$A$45:$A$52</c:f>
              <c:strCache>
                <c:ptCount val="8"/>
                <c:pt idx="0">
                  <c:v>EGFRa</c:v>
                </c:pt>
                <c:pt idx="1">
                  <c:v>KRASa</c:v>
                </c:pt>
                <c:pt idx="2">
                  <c:v>EML4-ALK</c:v>
                </c:pt>
                <c:pt idx="3">
                  <c:v>PTENa</c:v>
                </c:pt>
                <c:pt idx="4">
                  <c:v>BRAFa</c:v>
                </c:pt>
                <c:pt idx="5">
                  <c:v>PIK3CA</c:v>
                </c:pt>
                <c:pt idx="6">
                  <c:v>ErbB2</c:v>
                </c:pt>
                <c:pt idx="7">
                  <c:v>Unknown</c:v>
                </c:pt>
              </c:strCache>
            </c:strRef>
          </c:cat>
          <c:val>
            <c:numRef>
              <c:f>Sheet1!$C$45:$C$52</c:f>
              <c:numCache>
                <c:formatCode>General</c:formatCode>
                <c:ptCount val="8"/>
                <c:pt idx="0">
                  <c:v>3.3</c:v>
                </c:pt>
                <c:pt idx="1">
                  <c:v>6.4</c:v>
                </c:pt>
                <c:pt idx="2">
                  <c:v>4.5</c:v>
                </c:pt>
                <c:pt idx="3">
                  <c:v>0</c:v>
                </c:pt>
                <c:pt idx="4">
                  <c:v>0.2</c:v>
                </c:pt>
                <c:pt idx="5">
                  <c:v>1.4</c:v>
                </c:pt>
                <c:pt idx="6">
                  <c:v>1.7</c:v>
                </c:pt>
                <c:pt idx="7">
                  <c:v>73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en-US"/>
        </a:p>
      </c:txPr>
    </c:legend>
    <c:plotVisOnly val="1"/>
    <c:dispBlanksAs val="gap"/>
    <c:showDLblsOverMax val="0"/>
  </c:chart>
  <c:spPr>
    <a:effectLst/>
    <a:scene3d>
      <a:camera prst="orthographicFront"/>
      <a:lightRig rig="threePt" dir="t"/>
    </a:scene3d>
    <a:sp3d/>
  </c:spPr>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Sheet2!$B$1</c:f>
              <c:strCache>
                <c:ptCount val="1"/>
                <c:pt idx="0">
                  <c:v>2010</c:v>
                </c:pt>
              </c:strCache>
            </c:strRef>
          </c:tx>
          <c:spPr>
            <a:solidFill>
              <a:srgbClr val="0070C0"/>
            </a:solidFill>
          </c:spPr>
          <c:invertIfNegative val="0"/>
          <c:cat>
            <c:strRef>
              <c:f>Sheet2!$A$2:$A$10</c:f>
              <c:strCache>
                <c:ptCount val="9"/>
                <c:pt idx="0">
                  <c:v>Sanger sequencing</c:v>
                </c:pt>
                <c:pt idx="1">
                  <c:v>Pyrosequencing</c:v>
                </c:pt>
                <c:pt idx="2">
                  <c:v>Frag length analysis</c:v>
                </c:pt>
                <c:pt idx="3">
                  <c:v>Therascreen/ARMS</c:v>
                </c:pt>
                <c:pt idx="4">
                  <c:v>HRM</c:v>
                </c:pt>
                <c:pt idx="5">
                  <c:v>SNapShot/others</c:v>
                </c:pt>
                <c:pt idx="6">
                  <c:v>TaqMan/real time PCR</c:v>
                </c:pt>
                <c:pt idx="7">
                  <c:v>cobas</c:v>
                </c:pt>
                <c:pt idx="8">
                  <c:v>Not stated</c:v>
                </c:pt>
              </c:strCache>
            </c:strRef>
          </c:cat>
          <c:val>
            <c:numRef>
              <c:f>Sheet2!$B$2:$B$10</c:f>
              <c:numCache>
                <c:formatCode>General</c:formatCode>
                <c:ptCount val="9"/>
                <c:pt idx="0">
                  <c:v>11</c:v>
                </c:pt>
                <c:pt idx="1">
                  <c:v>3</c:v>
                </c:pt>
                <c:pt idx="2">
                  <c:v>7</c:v>
                </c:pt>
                <c:pt idx="3">
                  <c:v>10</c:v>
                </c:pt>
                <c:pt idx="4">
                  <c:v>3</c:v>
                </c:pt>
                <c:pt idx="5">
                  <c:v>1</c:v>
                </c:pt>
                <c:pt idx="6">
                  <c:v>1</c:v>
                </c:pt>
                <c:pt idx="7">
                  <c:v>0</c:v>
                </c:pt>
                <c:pt idx="8">
                  <c:v>1</c:v>
                </c:pt>
              </c:numCache>
            </c:numRef>
          </c:val>
        </c:ser>
        <c:ser>
          <c:idx val="1"/>
          <c:order val="1"/>
          <c:tx>
            <c:strRef>
              <c:f>Sheet2!$C$1</c:f>
              <c:strCache>
                <c:ptCount val="1"/>
                <c:pt idx="0">
                  <c:v>2011</c:v>
                </c:pt>
              </c:strCache>
            </c:strRef>
          </c:tx>
          <c:spPr>
            <a:solidFill>
              <a:srgbClr val="FF0000"/>
            </a:solidFill>
          </c:spPr>
          <c:invertIfNegative val="0"/>
          <c:cat>
            <c:strRef>
              <c:f>Sheet2!$A$2:$A$10</c:f>
              <c:strCache>
                <c:ptCount val="9"/>
                <c:pt idx="0">
                  <c:v>Sanger sequencing</c:v>
                </c:pt>
                <c:pt idx="1">
                  <c:v>Pyrosequencing</c:v>
                </c:pt>
                <c:pt idx="2">
                  <c:v>Frag length analysis</c:v>
                </c:pt>
                <c:pt idx="3">
                  <c:v>Therascreen/ARMS</c:v>
                </c:pt>
                <c:pt idx="4">
                  <c:v>HRM</c:v>
                </c:pt>
                <c:pt idx="5">
                  <c:v>SNapShot/others</c:v>
                </c:pt>
                <c:pt idx="6">
                  <c:v>TaqMan/real time PCR</c:v>
                </c:pt>
                <c:pt idx="7">
                  <c:v>cobas</c:v>
                </c:pt>
                <c:pt idx="8">
                  <c:v>Not stated</c:v>
                </c:pt>
              </c:strCache>
            </c:strRef>
          </c:cat>
          <c:val>
            <c:numRef>
              <c:f>Sheet2!$C$2:$C$10</c:f>
              <c:numCache>
                <c:formatCode>General</c:formatCode>
                <c:ptCount val="9"/>
                <c:pt idx="0">
                  <c:v>16</c:v>
                </c:pt>
                <c:pt idx="1">
                  <c:v>8</c:v>
                </c:pt>
                <c:pt idx="2">
                  <c:v>11</c:v>
                </c:pt>
                <c:pt idx="3">
                  <c:v>14</c:v>
                </c:pt>
                <c:pt idx="4">
                  <c:v>5</c:v>
                </c:pt>
                <c:pt idx="5">
                  <c:v>8</c:v>
                </c:pt>
                <c:pt idx="6">
                  <c:v>3</c:v>
                </c:pt>
                <c:pt idx="7">
                  <c:v>0</c:v>
                </c:pt>
                <c:pt idx="8">
                  <c:v>3</c:v>
                </c:pt>
              </c:numCache>
            </c:numRef>
          </c:val>
        </c:ser>
        <c:ser>
          <c:idx val="2"/>
          <c:order val="2"/>
          <c:tx>
            <c:strRef>
              <c:f>Sheet2!$D$1</c:f>
              <c:strCache>
                <c:ptCount val="1"/>
                <c:pt idx="0">
                  <c:v>2012</c:v>
                </c:pt>
              </c:strCache>
            </c:strRef>
          </c:tx>
          <c:spPr>
            <a:solidFill>
              <a:srgbClr val="FFFF00"/>
            </a:solidFill>
          </c:spPr>
          <c:invertIfNegative val="0"/>
          <c:cat>
            <c:strRef>
              <c:f>Sheet2!$A$2:$A$10</c:f>
              <c:strCache>
                <c:ptCount val="9"/>
                <c:pt idx="0">
                  <c:v>Sanger sequencing</c:v>
                </c:pt>
                <c:pt idx="1">
                  <c:v>Pyrosequencing</c:v>
                </c:pt>
                <c:pt idx="2">
                  <c:v>Frag length analysis</c:v>
                </c:pt>
                <c:pt idx="3">
                  <c:v>Therascreen/ARMS</c:v>
                </c:pt>
                <c:pt idx="4">
                  <c:v>HRM</c:v>
                </c:pt>
                <c:pt idx="5">
                  <c:v>SNapShot/others</c:v>
                </c:pt>
                <c:pt idx="6">
                  <c:v>TaqMan/real time PCR</c:v>
                </c:pt>
                <c:pt idx="7">
                  <c:v>cobas</c:v>
                </c:pt>
                <c:pt idx="8">
                  <c:v>Not stated</c:v>
                </c:pt>
              </c:strCache>
            </c:strRef>
          </c:cat>
          <c:val>
            <c:numRef>
              <c:f>Sheet2!$D$2:$D$10</c:f>
              <c:numCache>
                <c:formatCode>General</c:formatCode>
                <c:ptCount val="9"/>
                <c:pt idx="0">
                  <c:v>19</c:v>
                </c:pt>
                <c:pt idx="1">
                  <c:v>7</c:v>
                </c:pt>
                <c:pt idx="2">
                  <c:v>10</c:v>
                </c:pt>
                <c:pt idx="3">
                  <c:v>13</c:v>
                </c:pt>
                <c:pt idx="4">
                  <c:v>5</c:v>
                </c:pt>
                <c:pt idx="5">
                  <c:v>6</c:v>
                </c:pt>
                <c:pt idx="6">
                  <c:v>11</c:v>
                </c:pt>
                <c:pt idx="7">
                  <c:v>6</c:v>
                </c:pt>
                <c:pt idx="8">
                  <c:v>1</c:v>
                </c:pt>
              </c:numCache>
            </c:numRef>
          </c:val>
        </c:ser>
        <c:ser>
          <c:idx val="3"/>
          <c:order val="3"/>
          <c:tx>
            <c:strRef>
              <c:f>Sheet2!$E$1</c:f>
              <c:strCache>
                <c:ptCount val="1"/>
                <c:pt idx="0">
                  <c:v>2013</c:v>
                </c:pt>
              </c:strCache>
            </c:strRef>
          </c:tx>
          <c:invertIfNegative val="0"/>
          <c:val>
            <c:numRef>
              <c:f>Sheet2!$E$2:$E$10</c:f>
              <c:numCache>
                <c:formatCode>General</c:formatCode>
                <c:ptCount val="9"/>
                <c:pt idx="0">
                  <c:v>15</c:v>
                </c:pt>
                <c:pt idx="1">
                  <c:v>7</c:v>
                </c:pt>
                <c:pt idx="2">
                  <c:v>12</c:v>
                </c:pt>
                <c:pt idx="3">
                  <c:v>14</c:v>
                </c:pt>
                <c:pt idx="4">
                  <c:v>5</c:v>
                </c:pt>
                <c:pt idx="5">
                  <c:v>7</c:v>
                </c:pt>
                <c:pt idx="6">
                  <c:v>7</c:v>
                </c:pt>
                <c:pt idx="7">
                  <c:v>17</c:v>
                </c:pt>
                <c:pt idx="8">
                  <c:v>0</c:v>
                </c:pt>
              </c:numCache>
            </c:numRef>
          </c:val>
        </c:ser>
        <c:dLbls>
          <c:showLegendKey val="0"/>
          <c:showVal val="0"/>
          <c:showCatName val="0"/>
          <c:showSerName val="0"/>
          <c:showPercent val="0"/>
          <c:showBubbleSize val="0"/>
        </c:dLbls>
        <c:gapWidth val="150"/>
        <c:shape val="box"/>
        <c:axId val="81145856"/>
        <c:axId val="81147776"/>
        <c:axId val="0"/>
      </c:bar3DChart>
      <c:catAx>
        <c:axId val="81145856"/>
        <c:scaling>
          <c:orientation val="minMax"/>
        </c:scaling>
        <c:delete val="0"/>
        <c:axPos val="b"/>
        <c:title>
          <c:tx>
            <c:rich>
              <a:bodyPr/>
              <a:lstStyle/>
              <a:p>
                <a:pPr>
                  <a:defRPr/>
                </a:pPr>
                <a:r>
                  <a:rPr lang="en-US" sz="1600" dirty="0"/>
                  <a:t>Methods</a:t>
                </a:r>
              </a:p>
            </c:rich>
          </c:tx>
          <c:layout>
            <c:manualLayout>
              <c:xMode val="edge"/>
              <c:yMode val="edge"/>
              <c:x val="0.27474170345253801"/>
              <c:y val="0.876979158328268"/>
            </c:manualLayout>
          </c:layout>
          <c:overlay val="0"/>
        </c:title>
        <c:majorTickMark val="out"/>
        <c:minorTickMark val="none"/>
        <c:tickLblPos val="nextTo"/>
        <c:txPr>
          <a:bodyPr/>
          <a:lstStyle/>
          <a:p>
            <a:pPr>
              <a:defRPr sz="1400" b="1">
                <a:latin typeface="Arial" pitchFamily="34" charset="0"/>
                <a:cs typeface="Arial" pitchFamily="34" charset="0"/>
              </a:defRPr>
            </a:pPr>
            <a:endParaRPr lang="en-US"/>
          </a:p>
        </c:txPr>
        <c:crossAx val="81147776"/>
        <c:crosses val="autoZero"/>
        <c:auto val="1"/>
        <c:lblAlgn val="ctr"/>
        <c:lblOffset val="100"/>
        <c:noMultiLvlLbl val="0"/>
      </c:catAx>
      <c:valAx>
        <c:axId val="81147776"/>
        <c:scaling>
          <c:orientation val="minMax"/>
        </c:scaling>
        <c:delete val="0"/>
        <c:axPos val="l"/>
        <c:majorGridlines/>
        <c:title>
          <c:tx>
            <c:rich>
              <a:bodyPr rot="-5400000" vert="horz"/>
              <a:lstStyle/>
              <a:p>
                <a:pPr>
                  <a:defRPr/>
                </a:pPr>
                <a:r>
                  <a:rPr lang="en-US" sz="1600" dirty="0"/>
                  <a:t>Number of </a:t>
                </a:r>
                <a:r>
                  <a:rPr lang="en-US" sz="1600" dirty="0" smtClean="0"/>
                  <a:t>laboratories</a:t>
                </a:r>
                <a:endParaRPr lang="en-US" sz="1600" dirty="0"/>
              </a:p>
            </c:rich>
          </c:tx>
          <c:overlay val="0"/>
        </c:title>
        <c:numFmt formatCode="General" sourceLinked="1"/>
        <c:majorTickMark val="out"/>
        <c:minorTickMark val="none"/>
        <c:tickLblPos val="nextTo"/>
        <c:txPr>
          <a:bodyPr/>
          <a:lstStyle/>
          <a:p>
            <a:pPr>
              <a:defRPr sz="1600" b="1">
                <a:latin typeface="Arial" pitchFamily="34" charset="0"/>
                <a:cs typeface="Arial" pitchFamily="34" charset="0"/>
              </a:defRPr>
            </a:pPr>
            <a:endParaRPr lang="en-US"/>
          </a:p>
        </c:txPr>
        <c:crossAx val="81145856"/>
        <c:crosses val="autoZero"/>
        <c:crossBetween val="between"/>
      </c:valAx>
    </c:plotArea>
    <c:legend>
      <c:legendPos val="r"/>
      <c:overlay val="0"/>
      <c:txPr>
        <a:bodyPr/>
        <a:lstStyle/>
        <a:p>
          <a:pPr>
            <a:defRPr sz="1600" b="1">
              <a:latin typeface="Arial" pitchFamily="34" charset="0"/>
              <a:cs typeface="Arial" pitchFamily="34" charset="0"/>
            </a:defRPr>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EU4</c:v>
                </c:pt>
              </c:strCache>
            </c:strRef>
          </c:tx>
          <c:spPr>
            <a:ln w="23912">
              <a:solidFill>
                <a:schemeClr val="tx1"/>
              </a:solidFill>
            </a:ln>
          </c:spPr>
          <c:marker>
            <c:symbol val="none"/>
          </c:marker>
          <c:xVal>
            <c:numRef>
              <c:f>Sheet1!$A$2:$A$24</c:f>
              <c:numCache>
                <c:formatCode>0%</c:formatCode>
                <c:ptCount val="23"/>
                <c:pt idx="0">
                  <c:v>0.05</c:v>
                </c:pt>
                <c:pt idx="1">
                  <c:v>0.1</c:v>
                </c:pt>
                <c:pt idx="2">
                  <c:v>0.15</c:v>
                </c:pt>
                <c:pt idx="3">
                  <c:v>0.2</c:v>
                </c:pt>
                <c:pt idx="4">
                  <c:v>0.25</c:v>
                </c:pt>
                <c:pt idx="5">
                  <c:v>0.3</c:v>
                </c:pt>
                <c:pt idx="6">
                  <c:v>0.33000000000000201</c:v>
                </c:pt>
                <c:pt idx="7">
                  <c:v>0.35</c:v>
                </c:pt>
                <c:pt idx="8">
                  <c:v>0.4</c:v>
                </c:pt>
                <c:pt idx="9">
                  <c:v>0.45</c:v>
                </c:pt>
                <c:pt idx="10">
                  <c:v>0.5</c:v>
                </c:pt>
                <c:pt idx="11">
                  <c:v>0.55000000000000004</c:v>
                </c:pt>
                <c:pt idx="12">
                  <c:v>0.60000000000000098</c:v>
                </c:pt>
                <c:pt idx="13">
                  <c:v>0.65000000000000302</c:v>
                </c:pt>
                <c:pt idx="14">
                  <c:v>0.67000000000000404</c:v>
                </c:pt>
                <c:pt idx="15">
                  <c:v>0.70000000000000095</c:v>
                </c:pt>
                <c:pt idx="16">
                  <c:v>0.750000000000003</c:v>
                </c:pt>
                <c:pt idx="17">
                  <c:v>0.8</c:v>
                </c:pt>
                <c:pt idx="18">
                  <c:v>0.85000000000000098</c:v>
                </c:pt>
                <c:pt idx="19">
                  <c:v>0.9</c:v>
                </c:pt>
                <c:pt idx="20">
                  <c:v>0.95000000000000095</c:v>
                </c:pt>
                <c:pt idx="21">
                  <c:v>0.98</c:v>
                </c:pt>
                <c:pt idx="22">
                  <c:v>1</c:v>
                </c:pt>
              </c:numCache>
            </c:numRef>
          </c:xVal>
          <c:yVal>
            <c:numRef>
              <c:f>Sheet1!$B$2:$B$24</c:f>
              <c:numCache>
                <c:formatCode>0%</c:formatCode>
                <c:ptCount val="23"/>
                <c:pt idx="0">
                  <c:v>1</c:v>
                </c:pt>
                <c:pt idx="1">
                  <c:v>1</c:v>
                </c:pt>
                <c:pt idx="2">
                  <c:v>0.993506493506493</c:v>
                </c:pt>
                <c:pt idx="3">
                  <c:v>0.98701298701298201</c:v>
                </c:pt>
                <c:pt idx="4">
                  <c:v>0.96103896103896103</c:v>
                </c:pt>
                <c:pt idx="5">
                  <c:v>0.95129870129870198</c:v>
                </c:pt>
                <c:pt idx="6">
                  <c:v>0.92</c:v>
                </c:pt>
                <c:pt idx="7">
                  <c:v>0.91558441558441594</c:v>
                </c:pt>
                <c:pt idx="8">
                  <c:v>0.90909090909090895</c:v>
                </c:pt>
                <c:pt idx="9">
                  <c:v>0.87662337662338496</c:v>
                </c:pt>
                <c:pt idx="10">
                  <c:v>0.87337662337662403</c:v>
                </c:pt>
                <c:pt idx="11">
                  <c:v>0.78246753246753198</c:v>
                </c:pt>
                <c:pt idx="12">
                  <c:v>0.77922077922078303</c:v>
                </c:pt>
                <c:pt idx="13">
                  <c:v>0.72077922077922096</c:v>
                </c:pt>
                <c:pt idx="14">
                  <c:v>0.70129870129870198</c:v>
                </c:pt>
                <c:pt idx="15">
                  <c:v>0.69805194805194803</c:v>
                </c:pt>
                <c:pt idx="16">
                  <c:v>0.64285714285714302</c:v>
                </c:pt>
                <c:pt idx="17">
                  <c:v>0.59415584415584399</c:v>
                </c:pt>
                <c:pt idx="18">
                  <c:v>0.412337662337665</c:v>
                </c:pt>
                <c:pt idx="19">
                  <c:v>0.38636363636363802</c:v>
                </c:pt>
                <c:pt idx="20">
                  <c:v>0.243506493506496</c:v>
                </c:pt>
                <c:pt idx="21">
                  <c:v>0.18181818181818299</c:v>
                </c:pt>
                <c:pt idx="22">
                  <c:v>0.17857142857142999</c:v>
                </c:pt>
              </c:numCache>
            </c:numRef>
          </c:yVal>
          <c:smooth val="0"/>
        </c:ser>
        <c:ser>
          <c:idx val="1"/>
          <c:order val="1"/>
          <c:tx>
            <c:v>France</c:v>
          </c:tx>
          <c:spPr>
            <a:ln>
              <a:solidFill>
                <a:srgbClr val="C00000"/>
              </a:solidFill>
            </a:ln>
          </c:spPr>
          <c:marker>
            <c:symbol val="none"/>
          </c:marker>
          <c:xVal>
            <c:numRef>
              <c:f>Sheet1!$C$2:$C$24</c:f>
              <c:numCache>
                <c:formatCode>0%</c:formatCode>
                <c:ptCount val="23"/>
                <c:pt idx="0">
                  <c:v>0.05</c:v>
                </c:pt>
                <c:pt idx="1">
                  <c:v>0.1</c:v>
                </c:pt>
                <c:pt idx="2">
                  <c:v>0.15</c:v>
                </c:pt>
                <c:pt idx="3">
                  <c:v>0.2</c:v>
                </c:pt>
                <c:pt idx="4">
                  <c:v>0.25</c:v>
                </c:pt>
                <c:pt idx="5">
                  <c:v>0.3</c:v>
                </c:pt>
                <c:pt idx="6">
                  <c:v>0.33000000000000201</c:v>
                </c:pt>
                <c:pt idx="7">
                  <c:v>0.35</c:v>
                </c:pt>
                <c:pt idx="8">
                  <c:v>0.4</c:v>
                </c:pt>
                <c:pt idx="9">
                  <c:v>0.45</c:v>
                </c:pt>
                <c:pt idx="10">
                  <c:v>0.5</c:v>
                </c:pt>
                <c:pt idx="11">
                  <c:v>0.55000000000000004</c:v>
                </c:pt>
                <c:pt idx="12">
                  <c:v>0.60000000000000098</c:v>
                </c:pt>
                <c:pt idx="13">
                  <c:v>0.65000000000000302</c:v>
                </c:pt>
                <c:pt idx="14">
                  <c:v>0.67000000000000404</c:v>
                </c:pt>
                <c:pt idx="15">
                  <c:v>0.70000000000000095</c:v>
                </c:pt>
                <c:pt idx="16">
                  <c:v>0.750000000000003</c:v>
                </c:pt>
                <c:pt idx="17">
                  <c:v>0.8</c:v>
                </c:pt>
                <c:pt idx="18">
                  <c:v>0.85000000000000098</c:v>
                </c:pt>
                <c:pt idx="19">
                  <c:v>0.9</c:v>
                </c:pt>
                <c:pt idx="20">
                  <c:v>0.95000000000000095</c:v>
                </c:pt>
                <c:pt idx="21">
                  <c:v>0.98</c:v>
                </c:pt>
                <c:pt idx="22">
                  <c:v>1</c:v>
                </c:pt>
              </c:numCache>
            </c:numRef>
          </c:xVal>
          <c:yVal>
            <c:numRef>
              <c:f>Sheet1!$D$2:$D$24</c:f>
              <c:numCache>
                <c:formatCode>0%</c:formatCode>
                <c:ptCount val="23"/>
                <c:pt idx="0">
                  <c:v>1</c:v>
                </c:pt>
                <c:pt idx="1">
                  <c:v>1</c:v>
                </c:pt>
                <c:pt idx="2">
                  <c:v>1</c:v>
                </c:pt>
                <c:pt idx="3">
                  <c:v>0.97500000000000098</c:v>
                </c:pt>
                <c:pt idx="4">
                  <c:v>0.97500000000000098</c:v>
                </c:pt>
                <c:pt idx="5">
                  <c:v>0.96250000000000002</c:v>
                </c:pt>
                <c:pt idx="6">
                  <c:v>0.92500000000000004</c:v>
                </c:pt>
                <c:pt idx="7">
                  <c:v>0.92500000000000004</c:v>
                </c:pt>
                <c:pt idx="8">
                  <c:v>0.92500000000000004</c:v>
                </c:pt>
                <c:pt idx="9">
                  <c:v>0.92500000000000004</c:v>
                </c:pt>
                <c:pt idx="10">
                  <c:v>0.92500000000000004</c:v>
                </c:pt>
                <c:pt idx="11">
                  <c:v>0.875000000000003</c:v>
                </c:pt>
                <c:pt idx="12">
                  <c:v>0.875000000000003</c:v>
                </c:pt>
                <c:pt idx="13">
                  <c:v>0.8125</c:v>
                </c:pt>
                <c:pt idx="14">
                  <c:v>0.78749999999999998</c:v>
                </c:pt>
                <c:pt idx="15">
                  <c:v>0.77500000000000302</c:v>
                </c:pt>
                <c:pt idx="16">
                  <c:v>0.73750000000000004</c:v>
                </c:pt>
                <c:pt idx="17">
                  <c:v>0.65000000000000302</c:v>
                </c:pt>
                <c:pt idx="18">
                  <c:v>0.437500000000001</c:v>
                </c:pt>
                <c:pt idx="19">
                  <c:v>0.42499999999999999</c:v>
                </c:pt>
                <c:pt idx="20">
                  <c:v>0.312500000000001</c:v>
                </c:pt>
                <c:pt idx="21">
                  <c:v>0.23749999999999999</c:v>
                </c:pt>
                <c:pt idx="22">
                  <c:v>0.22500000000000001</c:v>
                </c:pt>
              </c:numCache>
            </c:numRef>
          </c:yVal>
          <c:smooth val="0"/>
        </c:ser>
        <c:ser>
          <c:idx val="2"/>
          <c:order val="2"/>
          <c:tx>
            <c:v>Germany</c:v>
          </c:tx>
          <c:spPr>
            <a:ln>
              <a:solidFill>
                <a:srgbClr val="FFFF00"/>
              </a:solidFill>
            </a:ln>
          </c:spPr>
          <c:marker>
            <c:symbol val="none"/>
          </c:marker>
          <c:xVal>
            <c:numRef>
              <c:f>Sheet1!$E$2:$E$24</c:f>
              <c:numCache>
                <c:formatCode>0%</c:formatCode>
                <c:ptCount val="23"/>
                <c:pt idx="0">
                  <c:v>0.05</c:v>
                </c:pt>
                <c:pt idx="1">
                  <c:v>0.1</c:v>
                </c:pt>
                <c:pt idx="2">
                  <c:v>0.15</c:v>
                </c:pt>
                <c:pt idx="3">
                  <c:v>0.2</c:v>
                </c:pt>
                <c:pt idx="4">
                  <c:v>0.25</c:v>
                </c:pt>
                <c:pt idx="5">
                  <c:v>0.3</c:v>
                </c:pt>
                <c:pt idx="6">
                  <c:v>0.33000000000000201</c:v>
                </c:pt>
                <c:pt idx="7">
                  <c:v>0.35</c:v>
                </c:pt>
                <c:pt idx="8">
                  <c:v>0.4</c:v>
                </c:pt>
                <c:pt idx="9">
                  <c:v>0.45</c:v>
                </c:pt>
                <c:pt idx="10">
                  <c:v>0.5</c:v>
                </c:pt>
                <c:pt idx="11">
                  <c:v>0.55000000000000004</c:v>
                </c:pt>
                <c:pt idx="12">
                  <c:v>0.60000000000000098</c:v>
                </c:pt>
                <c:pt idx="13">
                  <c:v>0.65000000000000302</c:v>
                </c:pt>
                <c:pt idx="14">
                  <c:v>0.67000000000000404</c:v>
                </c:pt>
                <c:pt idx="15">
                  <c:v>0.70000000000000095</c:v>
                </c:pt>
                <c:pt idx="16">
                  <c:v>0.750000000000003</c:v>
                </c:pt>
                <c:pt idx="17">
                  <c:v>0.8</c:v>
                </c:pt>
                <c:pt idx="18">
                  <c:v>0.85000000000000098</c:v>
                </c:pt>
                <c:pt idx="19">
                  <c:v>0.9</c:v>
                </c:pt>
                <c:pt idx="20">
                  <c:v>0.95000000000000095</c:v>
                </c:pt>
                <c:pt idx="21">
                  <c:v>0.98</c:v>
                </c:pt>
                <c:pt idx="22">
                  <c:v>1</c:v>
                </c:pt>
              </c:numCache>
            </c:numRef>
          </c:xVal>
          <c:yVal>
            <c:numRef>
              <c:f>Sheet1!$F$2:$F$24</c:f>
              <c:numCache>
                <c:formatCode>0%</c:formatCode>
                <c:ptCount val="23"/>
                <c:pt idx="0">
                  <c:v>1</c:v>
                </c:pt>
                <c:pt idx="1">
                  <c:v>1</c:v>
                </c:pt>
                <c:pt idx="2">
                  <c:v>0.97333333333333305</c:v>
                </c:pt>
                <c:pt idx="3">
                  <c:v>0.97333333333333305</c:v>
                </c:pt>
                <c:pt idx="4">
                  <c:v>0.92</c:v>
                </c:pt>
                <c:pt idx="5">
                  <c:v>0.90666666666666595</c:v>
                </c:pt>
                <c:pt idx="6">
                  <c:v>0.84000000000000097</c:v>
                </c:pt>
                <c:pt idx="7">
                  <c:v>0.84000000000000097</c:v>
                </c:pt>
                <c:pt idx="8">
                  <c:v>0.84000000000000097</c:v>
                </c:pt>
                <c:pt idx="9">
                  <c:v>0.82666666666666599</c:v>
                </c:pt>
                <c:pt idx="10">
                  <c:v>0.81333333333333302</c:v>
                </c:pt>
                <c:pt idx="11">
                  <c:v>0.68</c:v>
                </c:pt>
                <c:pt idx="12">
                  <c:v>0.66666666666666696</c:v>
                </c:pt>
                <c:pt idx="13">
                  <c:v>0.586666666666667</c:v>
                </c:pt>
                <c:pt idx="14">
                  <c:v>0.57333333333333403</c:v>
                </c:pt>
                <c:pt idx="15">
                  <c:v>0.57333333333333403</c:v>
                </c:pt>
                <c:pt idx="16">
                  <c:v>0.49333333333333301</c:v>
                </c:pt>
                <c:pt idx="17">
                  <c:v>0.44</c:v>
                </c:pt>
                <c:pt idx="18">
                  <c:v>0.266666666666667</c:v>
                </c:pt>
                <c:pt idx="19">
                  <c:v>0.266666666666667</c:v>
                </c:pt>
                <c:pt idx="20">
                  <c:v>0.17333333333333401</c:v>
                </c:pt>
                <c:pt idx="21">
                  <c:v>0.133333333333333</c:v>
                </c:pt>
                <c:pt idx="22">
                  <c:v>0.133333333333333</c:v>
                </c:pt>
              </c:numCache>
            </c:numRef>
          </c:yVal>
          <c:smooth val="0"/>
        </c:ser>
        <c:ser>
          <c:idx val="3"/>
          <c:order val="3"/>
          <c:tx>
            <c:v>Italy</c:v>
          </c:tx>
          <c:spPr>
            <a:ln>
              <a:solidFill>
                <a:srgbClr val="92D050"/>
              </a:solidFill>
            </a:ln>
          </c:spPr>
          <c:marker>
            <c:symbol val="none"/>
          </c:marker>
          <c:xVal>
            <c:numRef>
              <c:f>Sheet1!$G$2:$G$24</c:f>
              <c:numCache>
                <c:formatCode>0%</c:formatCode>
                <c:ptCount val="23"/>
                <c:pt idx="0">
                  <c:v>0.05</c:v>
                </c:pt>
                <c:pt idx="1">
                  <c:v>0.1</c:v>
                </c:pt>
                <c:pt idx="2">
                  <c:v>0.15</c:v>
                </c:pt>
                <c:pt idx="3">
                  <c:v>0.2</c:v>
                </c:pt>
                <c:pt idx="4">
                  <c:v>0.25</c:v>
                </c:pt>
                <c:pt idx="5">
                  <c:v>0.3</c:v>
                </c:pt>
                <c:pt idx="6">
                  <c:v>0.33000000000000201</c:v>
                </c:pt>
                <c:pt idx="7">
                  <c:v>0.35</c:v>
                </c:pt>
                <c:pt idx="8">
                  <c:v>0.4</c:v>
                </c:pt>
                <c:pt idx="9">
                  <c:v>0.45</c:v>
                </c:pt>
                <c:pt idx="10">
                  <c:v>0.5</c:v>
                </c:pt>
                <c:pt idx="11">
                  <c:v>0.55000000000000004</c:v>
                </c:pt>
                <c:pt idx="12">
                  <c:v>0.60000000000000098</c:v>
                </c:pt>
                <c:pt idx="13">
                  <c:v>0.65000000000000302</c:v>
                </c:pt>
                <c:pt idx="14">
                  <c:v>0.67000000000000404</c:v>
                </c:pt>
                <c:pt idx="15">
                  <c:v>0.70000000000000095</c:v>
                </c:pt>
                <c:pt idx="16">
                  <c:v>0.750000000000003</c:v>
                </c:pt>
                <c:pt idx="17">
                  <c:v>0.8</c:v>
                </c:pt>
                <c:pt idx="18">
                  <c:v>0.85000000000000098</c:v>
                </c:pt>
                <c:pt idx="19">
                  <c:v>0.9</c:v>
                </c:pt>
                <c:pt idx="20">
                  <c:v>0.95000000000000095</c:v>
                </c:pt>
                <c:pt idx="21">
                  <c:v>0.98</c:v>
                </c:pt>
                <c:pt idx="22">
                  <c:v>1</c:v>
                </c:pt>
              </c:numCache>
            </c:numRef>
          </c:xVal>
          <c:yVal>
            <c:numRef>
              <c:f>Sheet1!$H$2:$H$24</c:f>
              <c:numCache>
                <c:formatCode>0%</c:formatCode>
                <c:ptCount val="23"/>
                <c:pt idx="0">
                  <c:v>1</c:v>
                </c:pt>
                <c:pt idx="1">
                  <c:v>1</c:v>
                </c:pt>
                <c:pt idx="2">
                  <c:v>1</c:v>
                </c:pt>
                <c:pt idx="3">
                  <c:v>1</c:v>
                </c:pt>
                <c:pt idx="4">
                  <c:v>0.96153846153846101</c:v>
                </c:pt>
                <c:pt idx="5">
                  <c:v>0.94871794871794302</c:v>
                </c:pt>
                <c:pt idx="6">
                  <c:v>0.93589743589743601</c:v>
                </c:pt>
                <c:pt idx="7">
                  <c:v>0.93589743589743601</c:v>
                </c:pt>
                <c:pt idx="8">
                  <c:v>0.93589743589743601</c:v>
                </c:pt>
                <c:pt idx="9">
                  <c:v>0.89743589743590002</c:v>
                </c:pt>
                <c:pt idx="10">
                  <c:v>0.89743589743590002</c:v>
                </c:pt>
                <c:pt idx="11">
                  <c:v>0.83333333333333404</c:v>
                </c:pt>
                <c:pt idx="12">
                  <c:v>0.83333333333333404</c:v>
                </c:pt>
                <c:pt idx="13">
                  <c:v>0.74358974358974395</c:v>
                </c:pt>
                <c:pt idx="14">
                  <c:v>0.71794871794872195</c:v>
                </c:pt>
                <c:pt idx="15">
                  <c:v>0.71794871794872195</c:v>
                </c:pt>
                <c:pt idx="16">
                  <c:v>0.69230769230769296</c:v>
                </c:pt>
                <c:pt idx="17">
                  <c:v>0.64102564102564197</c:v>
                </c:pt>
                <c:pt idx="18">
                  <c:v>0.474358974358977</c:v>
                </c:pt>
                <c:pt idx="19">
                  <c:v>0.43589743589743801</c:v>
                </c:pt>
                <c:pt idx="20">
                  <c:v>0.28205128205128199</c:v>
                </c:pt>
                <c:pt idx="21">
                  <c:v>0.230769230769232</c:v>
                </c:pt>
                <c:pt idx="22">
                  <c:v>0.230769230769232</c:v>
                </c:pt>
              </c:numCache>
            </c:numRef>
          </c:yVal>
          <c:smooth val="0"/>
        </c:ser>
        <c:ser>
          <c:idx val="4"/>
          <c:order val="4"/>
          <c:tx>
            <c:v>Spain</c:v>
          </c:tx>
          <c:spPr>
            <a:ln>
              <a:solidFill>
                <a:srgbClr val="00FFFF"/>
              </a:solidFill>
            </a:ln>
          </c:spPr>
          <c:marker>
            <c:symbol val="none"/>
          </c:marker>
          <c:xVal>
            <c:numRef>
              <c:f>Sheet1!$I$2:$I$24</c:f>
              <c:numCache>
                <c:formatCode>0%</c:formatCode>
                <c:ptCount val="23"/>
                <c:pt idx="0">
                  <c:v>0.05</c:v>
                </c:pt>
                <c:pt idx="1">
                  <c:v>0.1</c:v>
                </c:pt>
                <c:pt idx="2">
                  <c:v>0.15</c:v>
                </c:pt>
                <c:pt idx="3">
                  <c:v>0.2</c:v>
                </c:pt>
                <c:pt idx="4">
                  <c:v>0.25</c:v>
                </c:pt>
                <c:pt idx="5">
                  <c:v>0.3</c:v>
                </c:pt>
                <c:pt idx="6">
                  <c:v>0.33000000000000201</c:v>
                </c:pt>
                <c:pt idx="7">
                  <c:v>0.35</c:v>
                </c:pt>
                <c:pt idx="8">
                  <c:v>0.4</c:v>
                </c:pt>
                <c:pt idx="9">
                  <c:v>0.45</c:v>
                </c:pt>
                <c:pt idx="10">
                  <c:v>0.5</c:v>
                </c:pt>
                <c:pt idx="11">
                  <c:v>0.55000000000000004</c:v>
                </c:pt>
                <c:pt idx="12">
                  <c:v>0.60000000000000098</c:v>
                </c:pt>
                <c:pt idx="13">
                  <c:v>0.65000000000000302</c:v>
                </c:pt>
                <c:pt idx="14">
                  <c:v>0.67000000000000404</c:v>
                </c:pt>
                <c:pt idx="15">
                  <c:v>0.70000000000000095</c:v>
                </c:pt>
                <c:pt idx="16">
                  <c:v>0.750000000000003</c:v>
                </c:pt>
                <c:pt idx="17">
                  <c:v>0.8</c:v>
                </c:pt>
                <c:pt idx="18">
                  <c:v>0.85000000000000098</c:v>
                </c:pt>
                <c:pt idx="19">
                  <c:v>0.9</c:v>
                </c:pt>
                <c:pt idx="20">
                  <c:v>0.95000000000000095</c:v>
                </c:pt>
                <c:pt idx="21">
                  <c:v>0.98</c:v>
                </c:pt>
                <c:pt idx="22">
                  <c:v>1</c:v>
                </c:pt>
              </c:numCache>
            </c:numRef>
          </c:xVal>
          <c:yVal>
            <c:numRef>
              <c:f>Sheet1!$J$2:$J$24</c:f>
              <c:numCache>
                <c:formatCode>0%</c:formatCode>
                <c:ptCount val="23"/>
                <c:pt idx="0">
                  <c:v>1</c:v>
                </c:pt>
                <c:pt idx="1">
                  <c:v>1</c:v>
                </c:pt>
                <c:pt idx="2">
                  <c:v>1</c:v>
                </c:pt>
                <c:pt idx="3">
                  <c:v>1</c:v>
                </c:pt>
                <c:pt idx="4">
                  <c:v>0.98666666666666603</c:v>
                </c:pt>
                <c:pt idx="5">
                  <c:v>0.98666666666666603</c:v>
                </c:pt>
                <c:pt idx="6">
                  <c:v>0.96</c:v>
                </c:pt>
                <c:pt idx="7">
                  <c:v>0.96</c:v>
                </c:pt>
                <c:pt idx="8">
                  <c:v>0.93333333333333302</c:v>
                </c:pt>
                <c:pt idx="9">
                  <c:v>0.85333333333333405</c:v>
                </c:pt>
                <c:pt idx="10">
                  <c:v>0.85333333333333405</c:v>
                </c:pt>
                <c:pt idx="11">
                  <c:v>0.73333333333333395</c:v>
                </c:pt>
                <c:pt idx="12">
                  <c:v>0.73333333333333395</c:v>
                </c:pt>
                <c:pt idx="13">
                  <c:v>0.73333333333333395</c:v>
                </c:pt>
                <c:pt idx="14">
                  <c:v>0.72000000000000097</c:v>
                </c:pt>
                <c:pt idx="15">
                  <c:v>0.72000000000000097</c:v>
                </c:pt>
                <c:pt idx="16">
                  <c:v>0.64000000000000301</c:v>
                </c:pt>
                <c:pt idx="17">
                  <c:v>0.64000000000000301</c:v>
                </c:pt>
                <c:pt idx="18">
                  <c:v>0.46666666666666801</c:v>
                </c:pt>
                <c:pt idx="19">
                  <c:v>0.413333333333333</c:v>
                </c:pt>
                <c:pt idx="20">
                  <c:v>0.2</c:v>
                </c:pt>
                <c:pt idx="21">
                  <c:v>0.12</c:v>
                </c:pt>
                <c:pt idx="22">
                  <c:v>0.12</c:v>
                </c:pt>
              </c:numCache>
            </c:numRef>
          </c:yVal>
          <c:smooth val="0"/>
        </c:ser>
        <c:ser>
          <c:idx val="5"/>
          <c:order val="5"/>
          <c:tx>
            <c:strRef>
              <c:f>Sheet1!$L$1</c:f>
              <c:strCache>
                <c:ptCount val="1"/>
                <c:pt idx="0">
                  <c:v>UK</c:v>
                </c:pt>
              </c:strCache>
            </c:strRef>
          </c:tx>
          <c:marker>
            <c:symbol val="none"/>
          </c:marker>
          <c:xVal>
            <c:numRef>
              <c:f>Sheet1!$K$2:$K$24</c:f>
              <c:numCache>
                <c:formatCode>0%</c:formatCode>
                <c:ptCount val="23"/>
                <c:pt idx="0">
                  <c:v>0.05</c:v>
                </c:pt>
                <c:pt idx="1">
                  <c:v>0.1</c:v>
                </c:pt>
                <c:pt idx="2">
                  <c:v>0.15</c:v>
                </c:pt>
                <c:pt idx="3">
                  <c:v>0.2</c:v>
                </c:pt>
                <c:pt idx="4">
                  <c:v>0.25</c:v>
                </c:pt>
                <c:pt idx="5">
                  <c:v>0.3</c:v>
                </c:pt>
                <c:pt idx="6">
                  <c:v>0.33000000000000201</c:v>
                </c:pt>
                <c:pt idx="7">
                  <c:v>0.35</c:v>
                </c:pt>
                <c:pt idx="8">
                  <c:v>0.4</c:v>
                </c:pt>
                <c:pt idx="9">
                  <c:v>0.45</c:v>
                </c:pt>
                <c:pt idx="10">
                  <c:v>0.5</c:v>
                </c:pt>
                <c:pt idx="11">
                  <c:v>0.55000000000000004</c:v>
                </c:pt>
                <c:pt idx="12">
                  <c:v>0.60000000000000098</c:v>
                </c:pt>
                <c:pt idx="13">
                  <c:v>0.65000000000000302</c:v>
                </c:pt>
                <c:pt idx="14">
                  <c:v>0.67000000000000404</c:v>
                </c:pt>
                <c:pt idx="15">
                  <c:v>0.70000000000000095</c:v>
                </c:pt>
                <c:pt idx="16">
                  <c:v>0.750000000000003</c:v>
                </c:pt>
                <c:pt idx="17">
                  <c:v>0.8</c:v>
                </c:pt>
                <c:pt idx="18">
                  <c:v>0.85000000000000098</c:v>
                </c:pt>
                <c:pt idx="19">
                  <c:v>0.9</c:v>
                </c:pt>
                <c:pt idx="20">
                  <c:v>0.95000000000000095</c:v>
                </c:pt>
                <c:pt idx="21">
                  <c:v>0.98</c:v>
                </c:pt>
                <c:pt idx="22">
                  <c:v>1</c:v>
                </c:pt>
              </c:numCache>
            </c:numRef>
          </c:xVal>
          <c:yVal>
            <c:numRef>
              <c:f>Sheet1!$L$2:$L$24</c:f>
              <c:numCache>
                <c:formatCode>0%</c:formatCode>
                <c:ptCount val="23"/>
                <c:pt idx="0">
                  <c:v>1</c:v>
                </c:pt>
                <c:pt idx="1">
                  <c:v>0.9</c:v>
                </c:pt>
                <c:pt idx="2">
                  <c:v>0.76000000000000301</c:v>
                </c:pt>
                <c:pt idx="3">
                  <c:v>0.70000000000000095</c:v>
                </c:pt>
                <c:pt idx="4">
                  <c:v>0.57999999999999996</c:v>
                </c:pt>
                <c:pt idx="5">
                  <c:v>0.5</c:v>
                </c:pt>
                <c:pt idx="6">
                  <c:v>0.44</c:v>
                </c:pt>
                <c:pt idx="7">
                  <c:v>0.42</c:v>
                </c:pt>
                <c:pt idx="8">
                  <c:v>0.42</c:v>
                </c:pt>
                <c:pt idx="9">
                  <c:v>0.34</c:v>
                </c:pt>
                <c:pt idx="10">
                  <c:v>0.32000000000000201</c:v>
                </c:pt>
                <c:pt idx="11">
                  <c:v>0.2</c:v>
                </c:pt>
                <c:pt idx="12">
                  <c:v>0.2</c:v>
                </c:pt>
                <c:pt idx="13">
                  <c:v>0.12</c:v>
                </c:pt>
                <c:pt idx="14">
                  <c:v>0.12</c:v>
                </c:pt>
                <c:pt idx="15">
                  <c:v>0.12</c:v>
                </c:pt>
                <c:pt idx="16">
                  <c:v>0.12</c:v>
                </c:pt>
                <c:pt idx="17">
                  <c:v>8.0000000000000099E-2</c:v>
                </c:pt>
                <c:pt idx="18">
                  <c:v>0.04</c:v>
                </c:pt>
                <c:pt idx="19">
                  <c:v>0.04</c:v>
                </c:pt>
                <c:pt idx="20">
                  <c:v>0</c:v>
                </c:pt>
                <c:pt idx="21">
                  <c:v>0</c:v>
                </c:pt>
                <c:pt idx="22">
                  <c:v>0</c:v>
                </c:pt>
              </c:numCache>
            </c:numRef>
          </c:yVal>
          <c:smooth val="0"/>
        </c:ser>
        <c:dLbls>
          <c:showLegendKey val="0"/>
          <c:showVal val="0"/>
          <c:showCatName val="0"/>
          <c:showSerName val="0"/>
          <c:showPercent val="0"/>
          <c:showBubbleSize val="0"/>
        </c:dLbls>
        <c:axId val="143172736"/>
        <c:axId val="143174656"/>
      </c:scatterChart>
      <c:valAx>
        <c:axId val="143172736"/>
        <c:scaling>
          <c:orientation val="minMax"/>
          <c:max val="1"/>
        </c:scaling>
        <c:delete val="0"/>
        <c:axPos val="b"/>
        <c:title>
          <c:tx>
            <c:rich>
              <a:bodyPr/>
              <a:lstStyle/>
              <a:p>
                <a:pPr>
                  <a:defRPr sz="989" b="1" i="0" u="none" strike="noStrike" baseline="0">
                    <a:solidFill>
                      <a:srgbClr val="000000"/>
                    </a:solidFill>
                    <a:latin typeface="Arial"/>
                    <a:ea typeface="Arial"/>
                    <a:cs typeface="Arial"/>
                  </a:defRPr>
                </a:pPr>
                <a:r>
                  <a:rPr lang="en-GB" dirty="0"/>
                  <a:t>% of </a:t>
                </a:r>
                <a:r>
                  <a:rPr lang="en-GB" dirty="0" smtClean="0"/>
                  <a:t>patients tested </a:t>
                </a:r>
                <a:endParaRPr lang="en-GB" dirty="0"/>
              </a:p>
            </c:rich>
          </c:tx>
          <c:overlay val="0"/>
        </c:title>
        <c:numFmt formatCode="0%" sourceLinked="1"/>
        <c:majorTickMark val="out"/>
        <c:minorTickMark val="none"/>
        <c:tickLblPos val="nextTo"/>
        <c:txPr>
          <a:bodyPr rot="0" vert="horz"/>
          <a:lstStyle/>
          <a:p>
            <a:pPr>
              <a:defRPr sz="924" b="0" i="0" u="none" strike="noStrike" baseline="0">
                <a:solidFill>
                  <a:srgbClr val="000000"/>
                </a:solidFill>
                <a:latin typeface="Arial"/>
                <a:ea typeface="Arial"/>
                <a:cs typeface="Arial"/>
              </a:defRPr>
            </a:pPr>
            <a:endParaRPr lang="en-US"/>
          </a:p>
        </c:txPr>
        <c:crossAx val="143174656"/>
        <c:crosses val="autoZero"/>
        <c:crossBetween val="midCat"/>
        <c:majorUnit val="0.2"/>
      </c:valAx>
      <c:valAx>
        <c:axId val="143174656"/>
        <c:scaling>
          <c:orientation val="minMax"/>
          <c:max val="1"/>
        </c:scaling>
        <c:delete val="0"/>
        <c:axPos val="l"/>
        <c:majorGridlines/>
        <c:numFmt formatCode="0%" sourceLinked="1"/>
        <c:majorTickMark val="out"/>
        <c:minorTickMark val="none"/>
        <c:tickLblPos val="nextTo"/>
        <c:txPr>
          <a:bodyPr/>
          <a:lstStyle/>
          <a:p>
            <a:pPr>
              <a:defRPr sz="921"/>
            </a:pPr>
            <a:endParaRPr lang="en-US"/>
          </a:p>
        </c:txPr>
        <c:crossAx val="143172736"/>
        <c:crosses val="autoZero"/>
        <c:crossBetween val="midCat"/>
      </c:valAx>
      <c:spPr>
        <a:noFill/>
        <a:ln w="25371">
          <a:noFill/>
        </a:ln>
      </c:spPr>
    </c:plotArea>
    <c:legend>
      <c:legendPos val="t"/>
      <c:layout>
        <c:manualLayout>
          <c:xMode val="edge"/>
          <c:yMode val="edge"/>
          <c:x val="5.8377247263226503E-2"/>
          <c:y val="1.8285693740337301E-2"/>
          <c:w val="0.89999988042497003"/>
          <c:h val="4.85171202914704E-2"/>
        </c:manualLayout>
      </c:layout>
      <c:overlay val="0"/>
      <c:txPr>
        <a:bodyPr/>
        <a:lstStyle/>
        <a:p>
          <a:pPr>
            <a:defRPr sz="896"/>
          </a:pPr>
          <a:endParaRPr lang="en-US"/>
        </a:p>
      </c:txPr>
    </c:legend>
    <c:plotVisOnly val="1"/>
    <c:dispBlanksAs val="gap"/>
    <c:showDLblsOverMax val="0"/>
  </c:chart>
  <c:txPr>
    <a:bodyPr/>
    <a:lstStyle/>
    <a:p>
      <a:pPr>
        <a:defRPr sz="150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EU4</c:v>
                </c:pt>
              </c:strCache>
            </c:strRef>
          </c:tx>
          <c:spPr>
            <a:ln w="25400">
              <a:solidFill>
                <a:schemeClr val="tx1"/>
              </a:solidFill>
            </a:ln>
          </c:spPr>
          <c:marker>
            <c:symbol val="none"/>
          </c:marker>
          <c:xVal>
            <c:numRef>
              <c:f>Sheet1!$A$2:$A$27</c:f>
              <c:numCache>
                <c:formatCode>0%</c:formatCode>
                <c:ptCount val="26"/>
                <c:pt idx="0">
                  <c:v>0.05</c:v>
                </c:pt>
                <c:pt idx="1">
                  <c:v>0.06</c:v>
                </c:pt>
                <c:pt idx="2">
                  <c:v>0.1</c:v>
                </c:pt>
                <c:pt idx="3">
                  <c:v>0.15</c:v>
                </c:pt>
                <c:pt idx="4">
                  <c:v>0.2</c:v>
                </c:pt>
                <c:pt idx="5">
                  <c:v>0.25</c:v>
                </c:pt>
                <c:pt idx="6">
                  <c:v>0.3</c:v>
                </c:pt>
                <c:pt idx="7">
                  <c:v>0.32000000000000101</c:v>
                </c:pt>
                <c:pt idx="8">
                  <c:v>0.33000000000000201</c:v>
                </c:pt>
                <c:pt idx="9">
                  <c:v>0.35</c:v>
                </c:pt>
                <c:pt idx="10">
                  <c:v>0.4</c:v>
                </c:pt>
                <c:pt idx="11">
                  <c:v>0.45</c:v>
                </c:pt>
                <c:pt idx="12">
                  <c:v>0.5</c:v>
                </c:pt>
                <c:pt idx="13">
                  <c:v>0.55000000000000004</c:v>
                </c:pt>
                <c:pt idx="14">
                  <c:v>0.60000000000000098</c:v>
                </c:pt>
                <c:pt idx="15">
                  <c:v>0.65000000000000302</c:v>
                </c:pt>
                <c:pt idx="16">
                  <c:v>0.67000000000000304</c:v>
                </c:pt>
                <c:pt idx="17">
                  <c:v>0.70000000000000095</c:v>
                </c:pt>
                <c:pt idx="18">
                  <c:v>0.750000000000003</c:v>
                </c:pt>
                <c:pt idx="19">
                  <c:v>0.8</c:v>
                </c:pt>
                <c:pt idx="20">
                  <c:v>0.85000000000000098</c:v>
                </c:pt>
                <c:pt idx="21">
                  <c:v>0.9</c:v>
                </c:pt>
                <c:pt idx="22">
                  <c:v>0.95000000000000095</c:v>
                </c:pt>
                <c:pt idx="23">
                  <c:v>0.98</c:v>
                </c:pt>
                <c:pt idx="24">
                  <c:v>0.99</c:v>
                </c:pt>
                <c:pt idx="25">
                  <c:v>1</c:v>
                </c:pt>
              </c:numCache>
            </c:numRef>
          </c:xVal>
          <c:yVal>
            <c:numRef>
              <c:f>Sheet1!$B$2:$B$27</c:f>
              <c:numCache>
                <c:formatCode>0%</c:formatCode>
                <c:ptCount val="26"/>
                <c:pt idx="0">
                  <c:v>1</c:v>
                </c:pt>
                <c:pt idx="1">
                  <c:v>1</c:v>
                </c:pt>
                <c:pt idx="2">
                  <c:v>1</c:v>
                </c:pt>
                <c:pt idx="3">
                  <c:v>0.99</c:v>
                </c:pt>
                <c:pt idx="4">
                  <c:v>0.99</c:v>
                </c:pt>
                <c:pt idx="5">
                  <c:v>0.97</c:v>
                </c:pt>
                <c:pt idx="6">
                  <c:v>0.96000000000000096</c:v>
                </c:pt>
                <c:pt idx="7">
                  <c:v>0.94000000000000095</c:v>
                </c:pt>
                <c:pt idx="8">
                  <c:v>0.94000000000000095</c:v>
                </c:pt>
                <c:pt idx="9">
                  <c:v>0.93</c:v>
                </c:pt>
                <c:pt idx="10">
                  <c:v>0.93</c:v>
                </c:pt>
                <c:pt idx="11">
                  <c:v>0.9</c:v>
                </c:pt>
                <c:pt idx="12">
                  <c:v>0.9</c:v>
                </c:pt>
                <c:pt idx="13">
                  <c:v>0.9</c:v>
                </c:pt>
                <c:pt idx="14">
                  <c:v>0.84000000000000097</c:v>
                </c:pt>
                <c:pt idx="15">
                  <c:v>0.76000000000000301</c:v>
                </c:pt>
                <c:pt idx="16">
                  <c:v>0.76000000000000301</c:v>
                </c:pt>
                <c:pt idx="17">
                  <c:v>0.750000000000003</c:v>
                </c:pt>
                <c:pt idx="18">
                  <c:v>0.69000000000000095</c:v>
                </c:pt>
                <c:pt idx="19">
                  <c:v>0.68</c:v>
                </c:pt>
                <c:pt idx="20">
                  <c:v>0.53</c:v>
                </c:pt>
                <c:pt idx="21">
                  <c:v>0.52</c:v>
                </c:pt>
                <c:pt idx="22">
                  <c:v>0.32000000000000101</c:v>
                </c:pt>
                <c:pt idx="23">
                  <c:v>0.25</c:v>
                </c:pt>
                <c:pt idx="24">
                  <c:v>0.25</c:v>
                </c:pt>
                <c:pt idx="25">
                  <c:v>0.23</c:v>
                </c:pt>
              </c:numCache>
            </c:numRef>
          </c:yVal>
          <c:smooth val="0"/>
        </c:ser>
        <c:ser>
          <c:idx val="1"/>
          <c:order val="1"/>
          <c:tx>
            <c:v>France</c:v>
          </c:tx>
          <c:spPr>
            <a:ln>
              <a:solidFill>
                <a:srgbClr val="C00000"/>
              </a:solidFill>
            </a:ln>
          </c:spPr>
          <c:marker>
            <c:symbol val="none"/>
          </c:marker>
          <c:xVal>
            <c:numRef>
              <c:f>Sheet1!$C$2:$C$27</c:f>
              <c:numCache>
                <c:formatCode>0%</c:formatCode>
                <c:ptCount val="26"/>
                <c:pt idx="0">
                  <c:v>0.05</c:v>
                </c:pt>
                <c:pt idx="1">
                  <c:v>0.06</c:v>
                </c:pt>
                <c:pt idx="2">
                  <c:v>0.1</c:v>
                </c:pt>
                <c:pt idx="3">
                  <c:v>0.15</c:v>
                </c:pt>
                <c:pt idx="4">
                  <c:v>0.2</c:v>
                </c:pt>
                <c:pt idx="5">
                  <c:v>0.25</c:v>
                </c:pt>
                <c:pt idx="6">
                  <c:v>0.3</c:v>
                </c:pt>
                <c:pt idx="7">
                  <c:v>0.32000000000000101</c:v>
                </c:pt>
                <c:pt idx="8">
                  <c:v>0.33000000000000201</c:v>
                </c:pt>
                <c:pt idx="9">
                  <c:v>0.35</c:v>
                </c:pt>
                <c:pt idx="10">
                  <c:v>0.4</c:v>
                </c:pt>
                <c:pt idx="11">
                  <c:v>0.45</c:v>
                </c:pt>
                <c:pt idx="12">
                  <c:v>0.5</c:v>
                </c:pt>
                <c:pt idx="13">
                  <c:v>0.55000000000000004</c:v>
                </c:pt>
                <c:pt idx="14">
                  <c:v>0.60000000000000098</c:v>
                </c:pt>
                <c:pt idx="15">
                  <c:v>0.65000000000000302</c:v>
                </c:pt>
                <c:pt idx="16">
                  <c:v>0.67000000000000304</c:v>
                </c:pt>
                <c:pt idx="17">
                  <c:v>0.70000000000000095</c:v>
                </c:pt>
                <c:pt idx="18">
                  <c:v>0.750000000000003</c:v>
                </c:pt>
                <c:pt idx="19">
                  <c:v>0.8</c:v>
                </c:pt>
                <c:pt idx="20">
                  <c:v>0.85000000000000098</c:v>
                </c:pt>
                <c:pt idx="21">
                  <c:v>0.9</c:v>
                </c:pt>
                <c:pt idx="22">
                  <c:v>0.95000000000000095</c:v>
                </c:pt>
                <c:pt idx="23">
                  <c:v>0.98</c:v>
                </c:pt>
                <c:pt idx="24">
                  <c:v>0.99</c:v>
                </c:pt>
                <c:pt idx="25">
                  <c:v>1</c:v>
                </c:pt>
              </c:numCache>
            </c:numRef>
          </c:xVal>
          <c:yVal>
            <c:numRef>
              <c:f>Sheet1!$D$2:$D$27</c:f>
              <c:numCache>
                <c:formatCode>0%</c:formatCode>
                <c:ptCount val="26"/>
                <c:pt idx="0">
                  <c:v>1</c:v>
                </c:pt>
                <c:pt idx="1">
                  <c:v>1</c:v>
                </c:pt>
                <c:pt idx="2">
                  <c:v>1</c:v>
                </c:pt>
                <c:pt idx="3">
                  <c:v>1</c:v>
                </c:pt>
                <c:pt idx="4">
                  <c:v>1</c:v>
                </c:pt>
                <c:pt idx="5">
                  <c:v>0.99</c:v>
                </c:pt>
                <c:pt idx="6">
                  <c:v>0.97</c:v>
                </c:pt>
                <c:pt idx="7">
                  <c:v>0.96000000000000096</c:v>
                </c:pt>
                <c:pt idx="8">
                  <c:v>0.96000000000000096</c:v>
                </c:pt>
                <c:pt idx="9">
                  <c:v>0.96000000000000096</c:v>
                </c:pt>
                <c:pt idx="10">
                  <c:v>0.95000000000000095</c:v>
                </c:pt>
                <c:pt idx="11">
                  <c:v>0.89</c:v>
                </c:pt>
                <c:pt idx="12">
                  <c:v>0.89</c:v>
                </c:pt>
                <c:pt idx="13">
                  <c:v>0.89</c:v>
                </c:pt>
                <c:pt idx="14">
                  <c:v>0.83000000000000096</c:v>
                </c:pt>
                <c:pt idx="15">
                  <c:v>0.77000000000000302</c:v>
                </c:pt>
                <c:pt idx="16">
                  <c:v>0.77000000000000302</c:v>
                </c:pt>
                <c:pt idx="17">
                  <c:v>0.77000000000000302</c:v>
                </c:pt>
                <c:pt idx="18">
                  <c:v>0.69000000000000095</c:v>
                </c:pt>
                <c:pt idx="19">
                  <c:v>0.68</c:v>
                </c:pt>
                <c:pt idx="20">
                  <c:v>0.55000000000000004</c:v>
                </c:pt>
                <c:pt idx="21">
                  <c:v>0.55000000000000004</c:v>
                </c:pt>
                <c:pt idx="22">
                  <c:v>0.37</c:v>
                </c:pt>
                <c:pt idx="23">
                  <c:v>0.28000000000000003</c:v>
                </c:pt>
                <c:pt idx="24">
                  <c:v>0.28000000000000003</c:v>
                </c:pt>
                <c:pt idx="25">
                  <c:v>0.25</c:v>
                </c:pt>
              </c:numCache>
            </c:numRef>
          </c:yVal>
          <c:smooth val="0"/>
        </c:ser>
        <c:ser>
          <c:idx val="2"/>
          <c:order val="2"/>
          <c:tx>
            <c:v>Germany</c:v>
          </c:tx>
          <c:spPr>
            <a:ln>
              <a:solidFill>
                <a:srgbClr val="FFFF00"/>
              </a:solidFill>
            </a:ln>
          </c:spPr>
          <c:marker>
            <c:symbol val="none"/>
          </c:marker>
          <c:xVal>
            <c:numRef>
              <c:f>Sheet1!$E$2:$E$27</c:f>
              <c:numCache>
                <c:formatCode>0%</c:formatCode>
                <c:ptCount val="26"/>
                <c:pt idx="0">
                  <c:v>0.05</c:v>
                </c:pt>
                <c:pt idx="1">
                  <c:v>0.06</c:v>
                </c:pt>
                <c:pt idx="2">
                  <c:v>0.1</c:v>
                </c:pt>
                <c:pt idx="3">
                  <c:v>0.15</c:v>
                </c:pt>
                <c:pt idx="4">
                  <c:v>0.2</c:v>
                </c:pt>
                <c:pt idx="5">
                  <c:v>0.25</c:v>
                </c:pt>
                <c:pt idx="6">
                  <c:v>0.3</c:v>
                </c:pt>
                <c:pt idx="7">
                  <c:v>0.32000000000000101</c:v>
                </c:pt>
                <c:pt idx="8">
                  <c:v>0.33000000000000201</c:v>
                </c:pt>
                <c:pt idx="9">
                  <c:v>0.35</c:v>
                </c:pt>
                <c:pt idx="10">
                  <c:v>0.4</c:v>
                </c:pt>
                <c:pt idx="11">
                  <c:v>0.45</c:v>
                </c:pt>
                <c:pt idx="12">
                  <c:v>0.5</c:v>
                </c:pt>
                <c:pt idx="13">
                  <c:v>0.55000000000000004</c:v>
                </c:pt>
                <c:pt idx="14">
                  <c:v>0.60000000000000098</c:v>
                </c:pt>
                <c:pt idx="15">
                  <c:v>0.65000000000000302</c:v>
                </c:pt>
                <c:pt idx="16">
                  <c:v>0.67000000000000304</c:v>
                </c:pt>
                <c:pt idx="17">
                  <c:v>0.70000000000000095</c:v>
                </c:pt>
                <c:pt idx="18">
                  <c:v>0.750000000000003</c:v>
                </c:pt>
                <c:pt idx="19">
                  <c:v>0.8</c:v>
                </c:pt>
                <c:pt idx="20">
                  <c:v>0.85000000000000098</c:v>
                </c:pt>
                <c:pt idx="21">
                  <c:v>0.9</c:v>
                </c:pt>
                <c:pt idx="22">
                  <c:v>0.95000000000000095</c:v>
                </c:pt>
                <c:pt idx="23">
                  <c:v>0.98</c:v>
                </c:pt>
                <c:pt idx="24">
                  <c:v>0.99</c:v>
                </c:pt>
                <c:pt idx="25">
                  <c:v>1</c:v>
                </c:pt>
              </c:numCache>
            </c:numRef>
          </c:xVal>
          <c:yVal>
            <c:numRef>
              <c:f>Sheet1!$F$2:$F$27</c:f>
              <c:numCache>
                <c:formatCode>0%</c:formatCode>
                <c:ptCount val="26"/>
                <c:pt idx="0">
                  <c:v>1</c:v>
                </c:pt>
                <c:pt idx="1">
                  <c:v>1</c:v>
                </c:pt>
                <c:pt idx="2">
                  <c:v>1</c:v>
                </c:pt>
                <c:pt idx="3">
                  <c:v>1</c:v>
                </c:pt>
                <c:pt idx="4">
                  <c:v>1</c:v>
                </c:pt>
                <c:pt idx="5">
                  <c:v>0.97</c:v>
                </c:pt>
                <c:pt idx="6">
                  <c:v>0.95000000000000095</c:v>
                </c:pt>
                <c:pt idx="7">
                  <c:v>0.92</c:v>
                </c:pt>
                <c:pt idx="8">
                  <c:v>0.92</c:v>
                </c:pt>
                <c:pt idx="9">
                  <c:v>0.91</c:v>
                </c:pt>
                <c:pt idx="10">
                  <c:v>0.91</c:v>
                </c:pt>
                <c:pt idx="11">
                  <c:v>0.87000000000000199</c:v>
                </c:pt>
                <c:pt idx="12">
                  <c:v>0.87000000000000199</c:v>
                </c:pt>
                <c:pt idx="13">
                  <c:v>0.87000000000000199</c:v>
                </c:pt>
                <c:pt idx="14">
                  <c:v>0.8</c:v>
                </c:pt>
                <c:pt idx="15">
                  <c:v>0.73000000000000098</c:v>
                </c:pt>
                <c:pt idx="16">
                  <c:v>0.73000000000000098</c:v>
                </c:pt>
                <c:pt idx="17">
                  <c:v>0.72000000000000097</c:v>
                </c:pt>
                <c:pt idx="18">
                  <c:v>0.64000000000000301</c:v>
                </c:pt>
                <c:pt idx="19">
                  <c:v>0.61000000000000099</c:v>
                </c:pt>
                <c:pt idx="20">
                  <c:v>0.43</c:v>
                </c:pt>
                <c:pt idx="21">
                  <c:v>0.43</c:v>
                </c:pt>
                <c:pt idx="22">
                  <c:v>0.23</c:v>
                </c:pt>
                <c:pt idx="23">
                  <c:v>0.2</c:v>
                </c:pt>
                <c:pt idx="24">
                  <c:v>0.19</c:v>
                </c:pt>
                <c:pt idx="25">
                  <c:v>0.17</c:v>
                </c:pt>
              </c:numCache>
            </c:numRef>
          </c:yVal>
          <c:smooth val="0"/>
        </c:ser>
        <c:ser>
          <c:idx val="3"/>
          <c:order val="3"/>
          <c:tx>
            <c:v>Italy</c:v>
          </c:tx>
          <c:spPr>
            <a:ln>
              <a:solidFill>
                <a:srgbClr val="92D050"/>
              </a:solidFill>
            </a:ln>
          </c:spPr>
          <c:marker>
            <c:symbol val="none"/>
          </c:marker>
          <c:xVal>
            <c:numRef>
              <c:f>Sheet1!$G$2:$G$27</c:f>
              <c:numCache>
                <c:formatCode>0%</c:formatCode>
                <c:ptCount val="26"/>
                <c:pt idx="0">
                  <c:v>0.05</c:v>
                </c:pt>
                <c:pt idx="1">
                  <c:v>0.06</c:v>
                </c:pt>
                <c:pt idx="2">
                  <c:v>0.1</c:v>
                </c:pt>
                <c:pt idx="3">
                  <c:v>0.15</c:v>
                </c:pt>
                <c:pt idx="4">
                  <c:v>0.2</c:v>
                </c:pt>
                <c:pt idx="5">
                  <c:v>0.25</c:v>
                </c:pt>
                <c:pt idx="6">
                  <c:v>0.3</c:v>
                </c:pt>
                <c:pt idx="7">
                  <c:v>0.32000000000000101</c:v>
                </c:pt>
                <c:pt idx="8">
                  <c:v>0.33000000000000201</c:v>
                </c:pt>
                <c:pt idx="9">
                  <c:v>0.35</c:v>
                </c:pt>
                <c:pt idx="10">
                  <c:v>0.4</c:v>
                </c:pt>
                <c:pt idx="11">
                  <c:v>0.45</c:v>
                </c:pt>
                <c:pt idx="12">
                  <c:v>0.5</c:v>
                </c:pt>
                <c:pt idx="13">
                  <c:v>0.55000000000000004</c:v>
                </c:pt>
                <c:pt idx="14">
                  <c:v>0.60000000000000098</c:v>
                </c:pt>
                <c:pt idx="15">
                  <c:v>0.65000000000000302</c:v>
                </c:pt>
                <c:pt idx="16">
                  <c:v>0.67000000000000304</c:v>
                </c:pt>
                <c:pt idx="17">
                  <c:v>0.70000000000000095</c:v>
                </c:pt>
                <c:pt idx="18">
                  <c:v>0.750000000000003</c:v>
                </c:pt>
                <c:pt idx="19">
                  <c:v>0.8</c:v>
                </c:pt>
                <c:pt idx="20">
                  <c:v>0.85000000000000098</c:v>
                </c:pt>
                <c:pt idx="21">
                  <c:v>0.9</c:v>
                </c:pt>
                <c:pt idx="22">
                  <c:v>0.95000000000000095</c:v>
                </c:pt>
                <c:pt idx="23">
                  <c:v>0.98</c:v>
                </c:pt>
                <c:pt idx="24">
                  <c:v>0.99</c:v>
                </c:pt>
                <c:pt idx="25">
                  <c:v>1</c:v>
                </c:pt>
              </c:numCache>
            </c:numRef>
          </c:xVal>
          <c:yVal>
            <c:numRef>
              <c:f>Sheet1!$H$2:$H$27</c:f>
              <c:numCache>
                <c:formatCode>0%</c:formatCode>
                <c:ptCount val="26"/>
                <c:pt idx="0">
                  <c:v>1</c:v>
                </c:pt>
                <c:pt idx="1">
                  <c:v>1</c:v>
                </c:pt>
                <c:pt idx="2">
                  <c:v>1</c:v>
                </c:pt>
                <c:pt idx="3">
                  <c:v>0.97</c:v>
                </c:pt>
                <c:pt idx="4">
                  <c:v>0.97</c:v>
                </c:pt>
                <c:pt idx="5">
                  <c:v>0.96000000000000096</c:v>
                </c:pt>
                <c:pt idx="6">
                  <c:v>0.96000000000000096</c:v>
                </c:pt>
                <c:pt idx="7">
                  <c:v>0.95000000000000095</c:v>
                </c:pt>
                <c:pt idx="8">
                  <c:v>0.95000000000000095</c:v>
                </c:pt>
                <c:pt idx="9">
                  <c:v>0.95000000000000095</c:v>
                </c:pt>
                <c:pt idx="10">
                  <c:v>0.95000000000000095</c:v>
                </c:pt>
                <c:pt idx="11">
                  <c:v>0.93</c:v>
                </c:pt>
                <c:pt idx="12">
                  <c:v>0.92</c:v>
                </c:pt>
                <c:pt idx="13">
                  <c:v>0.92</c:v>
                </c:pt>
                <c:pt idx="14">
                  <c:v>0.88</c:v>
                </c:pt>
                <c:pt idx="15">
                  <c:v>0.8</c:v>
                </c:pt>
                <c:pt idx="16">
                  <c:v>0.79</c:v>
                </c:pt>
                <c:pt idx="17">
                  <c:v>0.79</c:v>
                </c:pt>
                <c:pt idx="18">
                  <c:v>0.72000000000000097</c:v>
                </c:pt>
                <c:pt idx="19">
                  <c:v>0.72000000000000097</c:v>
                </c:pt>
                <c:pt idx="20">
                  <c:v>0.53</c:v>
                </c:pt>
                <c:pt idx="21">
                  <c:v>0.52</c:v>
                </c:pt>
                <c:pt idx="22">
                  <c:v>0.36</c:v>
                </c:pt>
                <c:pt idx="23">
                  <c:v>0.25</c:v>
                </c:pt>
                <c:pt idx="24">
                  <c:v>0.25</c:v>
                </c:pt>
                <c:pt idx="25">
                  <c:v>0.24</c:v>
                </c:pt>
              </c:numCache>
            </c:numRef>
          </c:yVal>
          <c:smooth val="0"/>
        </c:ser>
        <c:ser>
          <c:idx val="4"/>
          <c:order val="4"/>
          <c:tx>
            <c:v>Spain</c:v>
          </c:tx>
          <c:spPr>
            <a:ln>
              <a:solidFill>
                <a:srgbClr val="00FFFF"/>
              </a:solidFill>
            </a:ln>
          </c:spPr>
          <c:marker>
            <c:symbol val="none"/>
          </c:marker>
          <c:xVal>
            <c:numRef>
              <c:f>Sheet1!$I$2:$I$27</c:f>
              <c:numCache>
                <c:formatCode>0%</c:formatCode>
                <c:ptCount val="26"/>
                <c:pt idx="0">
                  <c:v>0.05</c:v>
                </c:pt>
                <c:pt idx="1">
                  <c:v>0.06</c:v>
                </c:pt>
                <c:pt idx="2">
                  <c:v>0.1</c:v>
                </c:pt>
                <c:pt idx="3">
                  <c:v>0.15</c:v>
                </c:pt>
                <c:pt idx="4">
                  <c:v>0.2</c:v>
                </c:pt>
                <c:pt idx="5">
                  <c:v>0.25</c:v>
                </c:pt>
                <c:pt idx="6">
                  <c:v>0.3</c:v>
                </c:pt>
                <c:pt idx="7">
                  <c:v>0.32000000000000101</c:v>
                </c:pt>
                <c:pt idx="8">
                  <c:v>0.33000000000000201</c:v>
                </c:pt>
                <c:pt idx="9">
                  <c:v>0.35</c:v>
                </c:pt>
                <c:pt idx="10">
                  <c:v>0.4</c:v>
                </c:pt>
                <c:pt idx="11">
                  <c:v>0.45</c:v>
                </c:pt>
                <c:pt idx="12">
                  <c:v>0.5</c:v>
                </c:pt>
                <c:pt idx="13">
                  <c:v>0.55000000000000004</c:v>
                </c:pt>
                <c:pt idx="14">
                  <c:v>0.60000000000000098</c:v>
                </c:pt>
                <c:pt idx="15">
                  <c:v>0.65000000000000302</c:v>
                </c:pt>
                <c:pt idx="16">
                  <c:v>0.67000000000000304</c:v>
                </c:pt>
                <c:pt idx="17">
                  <c:v>0.70000000000000095</c:v>
                </c:pt>
                <c:pt idx="18">
                  <c:v>0.750000000000003</c:v>
                </c:pt>
                <c:pt idx="19">
                  <c:v>0.8</c:v>
                </c:pt>
                <c:pt idx="20">
                  <c:v>0.85000000000000098</c:v>
                </c:pt>
                <c:pt idx="21">
                  <c:v>0.9</c:v>
                </c:pt>
                <c:pt idx="22">
                  <c:v>0.95000000000000095</c:v>
                </c:pt>
                <c:pt idx="23">
                  <c:v>0.98</c:v>
                </c:pt>
                <c:pt idx="24">
                  <c:v>0.99</c:v>
                </c:pt>
                <c:pt idx="25">
                  <c:v>1</c:v>
                </c:pt>
              </c:numCache>
            </c:numRef>
          </c:xVal>
          <c:yVal>
            <c:numRef>
              <c:f>Sheet1!$J$2:$J$27</c:f>
              <c:numCache>
                <c:formatCode>0%</c:formatCode>
                <c:ptCount val="26"/>
                <c:pt idx="0">
                  <c:v>1</c:v>
                </c:pt>
                <c:pt idx="1">
                  <c:v>1</c:v>
                </c:pt>
                <c:pt idx="2">
                  <c:v>1</c:v>
                </c:pt>
                <c:pt idx="3">
                  <c:v>0.99</c:v>
                </c:pt>
                <c:pt idx="4">
                  <c:v>0.97</c:v>
                </c:pt>
                <c:pt idx="5">
                  <c:v>0.96000000000000096</c:v>
                </c:pt>
                <c:pt idx="6">
                  <c:v>0.95000000000000095</c:v>
                </c:pt>
                <c:pt idx="7">
                  <c:v>0.92</c:v>
                </c:pt>
                <c:pt idx="8">
                  <c:v>0.92</c:v>
                </c:pt>
                <c:pt idx="9">
                  <c:v>0.92</c:v>
                </c:pt>
                <c:pt idx="10">
                  <c:v>0.92</c:v>
                </c:pt>
                <c:pt idx="11">
                  <c:v>0.92</c:v>
                </c:pt>
                <c:pt idx="12">
                  <c:v>0.91</c:v>
                </c:pt>
                <c:pt idx="13">
                  <c:v>0.91</c:v>
                </c:pt>
                <c:pt idx="14">
                  <c:v>0.87000000000000199</c:v>
                </c:pt>
                <c:pt idx="15">
                  <c:v>0.750000000000003</c:v>
                </c:pt>
                <c:pt idx="16">
                  <c:v>0.73000000000000098</c:v>
                </c:pt>
                <c:pt idx="17">
                  <c:v>0.73000000000000098</c:v>
                </c:pt>
                <c:pt idx="18">
                  <c:v>0.71000000000000096</c:v>
                </c:pt>
                <c:pt idx="19">
                  <c:v>0.69000000000000095</c:v>
                </c:pt>
                <c:pt idx="20">
                  <c:v>0.60000000000000098</c:v>
                </c:pt>
                <c:pt idx="21">
                  <c:v>0.56999999999999995</c:v>
                </c:pt>
                <c:pt idx="22">
                  <c:v>0.310000000000001</c:v>
                </c:pt>
                <c:pt idx="23">
                  <c:v>0.27</c:v>
                </c:pt>
                <c:pt idx="24">
                  <c:v>0.27</c:v>
                </c:pt>
                <c:pt idx="25">
                  <c:v>0.27</c:v>
                </c:pt>
              </c:numCache>
            </c:numRef>
          </c:yVal>
          <c:smooth val="0"/>
        </c:ser>
        <c:ser>
          <c:idx val="5"/>
          <c:order val="5"/>
          <c:tx>
            <c:strRef>
              <c:f>Sheet1!$L$1</c:f>
              <c:strCache>
                <c:ptCount val="1"/>
                <c:pt idx="0">
                  <c:v>UK</c:v>
                </c:pt>
              </c:strCache>
            </c:strRef>
          </c:tx>
          <c:marker>
            <c:symbol val="none"/>
          </c:marker>
          <c:xVal>
            <c:numRef>
              <c:f>Sheet1!$K$2:$K$27</c:f>
              <c:numCache>
                <c:formatCode>0%</c:formatCode>
                <c:ptCount val="26"/>
                <c:pt idx="0">
                  <c:v>0.05</c:v>
                </c:pt>
                <c:pt idx="1">
                  <c:v>0.06</c:v>
                </c:pt>
                <c:pt idx="2">
                  <c:v>0.1</c:v>
                </c:pt>
                <c:pt idx="3">
                  <c:v>0.15</c:v>
                </c:pt>
                <c:pt idx="4">
                  <c:v>0.2</c:v>
                </c:pt>
                <c:pt idx="5">
                  <c:v>0.25</c:v>
                </c:pt>
                <c:pt idx="6">
                  <c:v>0.3</c:v>
                </c:pt>
                <c:pt idx="7">
                  <c:v>0.32000000000000101</c:v>
                </c:pt>
                <c:pt idx="8">
                  <c:v>0.33000000000000201</c:v>
                </c:pt>
                <c:pt idx="9">
                  <c:v>0.35</c:v>
                </c:pt>
                <c:pt idx="10">
                  <c:v>0.4</c:v>
                </c:pt>
                <c:pt idx="11">
                  <c:v>0.45</c:v>
                </c:pt>
                <c:pt idx="12">
                  <c:v>0.5</c:v>
                </c:pt>
                <c:pt idx="13">
                  <c:v>0.55000000000000004</c:v>
                </c:pt>
                <c:pt idx="14">
                  <c:v>0.60000000000000098</c:v>
                </c:pt>
                <c:pt idx="15">
                  <c:v>0.65000000000000302</c:v>
                </c:pt>
                <c:pt idx="16">
                  <c:v>0.67000000000000304</c:v>
                </c:pt>
                <c:pt idx="17">
                  <c:v>0.70000000000000095</c:v>
                </c:pt>
                <c:pt idx="18">
                  <c:v>0.750000000000003</c:v>
                </c:pt>
                <c:pt idx="19">
                  <c:v>0.8</c:v>
                </c:pt>
                <c:pt idx="20">
                  <c:v>0.85000000000000098</c:v>
                </c:pt>
                <c:pt idx="21">
                  <c:v>0.9</c:v>
                </c:pt>
                <c:pt idx="22">
                  <c:v>0.95000000000000095</c:v>
                </c:pt>
                <c:pt idx="23">
                  <c:v>0.98</c:v>
                </c:pt>
                <c:pt idx="24">
                  <c:v>0.99</c:v>
                </c:pt>
                <c:pt idx="25">
                  <c:v>1</c:v>
                </c:pt>
              </c:numCache>
            </c:numRef>
          </c:xVal>
          <c:yVal>
            <c:numRef>
              <c:f>Sheet1!$L$2:$L$27</c:f>
              <c:numCache>
                <c:formatCode>0%</c:formatCode>
                <c:ptCount val="26"/>
                <c:pt idx="0">
                  <c:v>1</c:v>
                </c:pt>
                <c:pt idx="1">
                  <c:v>0.92</c:v>
                </c:pt>
                <c:pt idx="2">
                  <c:v>0.9</c:v>
                </c:pt>
                <c:pt idx="3">
                  <c:v>0.82000000000000095</c:v>
                </c:pt>
                <c:pt idx="4">
                  <c:v>0.76000000000000301</c:v>
                </c:pt>
                <c:pt idx="5">
                  <c:v>0.64000000000000301</c:v>
                </c:pt>
                <c:pt idx="6">
                  <c:v>0.62000000000000199</c:v>
                </c:pt>
                <c:pt idx="7">
                  <c:v>0.56000000000000005</c:v>
                </c:pt>
                <c:pt idx="8">
                  <c:v>0.56000000000000005</c:v>
                </c:pt>
                <c:pt idx="9">
                  <c:v>0.56000000000000005</c:v>
                </c:pt>
                <c:pt idx="10">
                  <c:v>0.54</c:v>
                </c:pt>
                <c:pt idx="11">
                  <c:v>0.44</c:v>
                </c:pt>
                <c:pt idx="12">
                  <c:v>0.44</c:v>
                </c:pt>
                <c:pt idx="13">
                  <c:v>0.44</c:v>
                </c:pt>
                <c:pt idx="14">
                  <c:v>0.36</c:v>
                </c:pt>
                <c:pt idx="15">
                  <c:v>0.24</c:v>
                </c:pt>
                <c:pt idx="16">
                  <c:v>0.24</c:v>
                </c:pt>
                <c:pt idx="17">
                  <c:v>0.24</c:v>
                </c:pt>
                <c:pt idx="18">
                  <c:v>0.22</c:v>
                </c:pt>
                <c:pt idx="19">
                  <c:v>0.18</c:v>
                </c:pt>
                <c:pt idx="20">
                  <c:v>0.14000000000000001</c:v>
                </c:pt>
                <c:pt idx="21">
                  <c:v>0.12</c:v>
                </c:pt>
                <c:pt idx="22">
                  <c:v>0.08</c:v>
                </c:pt>
                <c:pt idx="23">
                  <c:v>0.04</c:v>
                </c:pt>
                <c:pt idx="24">
                  <c:v>0.04</c:v>
                </c:pt>
                <c:pt idx="25">
                  <c:v>0.04</c:v>
                </c:pt>
              </c:numCache>
            </c:numRef>
          </c:yVal>
          <c:smooth val="0"/>
        </c:ser>
        <c:dLbls>
          <c:showLegendKey val="0"/>
          <c:showVal val="0"/>
          <c:showCatName val="0"/>
          <c:showSerName val="0"/>
          <c:showPercent val="0"/>
          <c:showBubbleSize val="0"/>
        </c:dLbls>
        <c:axId val="144529280"/>
        <c:axId val="144543744"/>
      </c:scatterChart>
      <c:valAx>
        <c:axId val="144529280"/>
        <c:scaling>
          <c:orientation val="minMax"/>
          <c:max val="1"/>
        </c:scaling>
        <c:delete val="0"/>
        <c:axPos val="b"/>
        <c:title>
          <c:tx>
            <c:rich>
              <a:bodyPr/>
              <a:lstStyle/>
              <a:p>
                <a:pPr>
                  <a:defRPr sz="989" b="1" i="0" u="none" strike="noStrike" baseline="0">
                    <a:solidFill>
                      <a:srgbClr val="000000"/>
                    </a:solidFill>
                    <a:latin typeface="Arial"/>
                    <a:ea typeface="Arial"/>
                    <a:cs typeface="Arial"/>
                  </a:defRPr>
                </a:pPr>
                <a:r>
                  <a:rPr lang="en-GB" dirty="0"/>
                  <a:t>% of </a:t>
                </a:r>
                <a:r>
                  <a:rPr lang="en-GB" dirty="0" smtClean="0"/>
                  <a:t>patients tested </a:t>
                </a:r>
                <a:endParaRPr lang="en-GB" dirty="0"/>
              </a:p>
            </c:rich>
          </c:tx>
          <c:overlay val="0"/>
        </c:title>
        <c:numFmt formatCode="0%" sourceLinked="1"/>
        <c:majorTickMark val="out"/>
        <c:minorTickMark val="none"/>
        <c:tickLblPos val="nextTo"/>
        <c:txPr>
          <a:bodyPr rot="0" vert="horz"/>
          <a:lstStyle/>
          <a:p>
            <a:pPr>
              <a:defRPr sz="924" b="0" i="0" u="none" strike="noStrike" baseline="0">
                <a:solidFill>
                  <a:srgbClr val="000000"/>
                </a:solidFill>
                <a:latin typeface="Arial"/>
                <a:ea typeface="Arial"/>
                <a:cs typeface="Arial"/>
              </a:defRPr>
            </a:pPr>
            <a:endParaRPr lang="en-US"/>
          </a:p>
        </c:txPr>
        <c:crossAx val="144543744"/>
        <c:crosses val="autoZero"/>
        <c:crossBetween val="midCat"/>
        <c:majorUnit val="0.2"/>
      </c:valAx>
      <c:valAx>
        <c:axId val="144543744"/>
        <c:scaling>
          <c:orientation val="minMax"/>
          <c:max val="1"/>
        </c:scaling>
        <c:delete val="0"/>
        <c:axPos val="l"/>
        <c:majorGridlines/>
        <c:numFmt formatCode="0%" sourceLinked="1"/>
        <c:majorTickMark val="out"/>
        <c:minorTickMark val="none"/>
        <c:tickLblPos val="nextTo"/>
        <c:txPr>
          <a:bodyPr/>
          <a:lstStyle/>
          <a:p>
            <a:pPr>
              <a:defRPr sz="921"/>
            </a:pPr>
            <a:endParaRPr lang="en-US"/>
          </a:p>
        </c:txPr>
        <c:crossAx val="144529280"/>
        <c:crosses val="autoZero"/>
        <c:crossBetween val="midCat"/>
      </c:valAx>
      <c:spPr>
        <a:noFill/>
        <a:ln w="25371">
          <a:noFill/>
        </a:ln>
      </c:spPr>
    </c:plotArea>
    <c:legend>
      <c:legendPos val="t"/>
      <c:layout>
        <c:manualLayout>
          <c:xMode val="edge"/>
          <c:yMode val="edge"/>
          <c:x val="5.8377247263226503E-2"/>
          <c:y val="1.8285693740337301E-2"/>
          <c:w val="0.89999988042497003"/>
          <c:h val="4.85171202914704E-2"/>
        </c:manualLayout>
      </c:layout>
      <c:overlay val="0"/>
      <c:txPr>
        <a:bodyPr/>
        <a:lstStyle/>
        <a:p>
          <a:pPr>
            <a:defRPr sz="896"/>
          </a:pPr>
          <a:endParaRPr lang="en-US"/>
        </a:p>
      </c:txPr>
    </c:legend>
    <c:plotVisOnly val="1"/>
    <c:dispBlanksAs val="gap"/>
    <c:showDLblsOverMax val="0"/>
  </c:chart>
  <c:txPr>
    <a:bodyPr/>
    <a:lstStyle/>
    <a:p>
      <a:pPr>
        <a:defRPr sz="150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2789115646258501"/>
          <c:y val="0.25701943844492398"/>
          <c:w val="0.52210884353741505"/>
          <c:h val="0.66306695464362897"/>
        </c:manualLayout>
      </c:layout>
      <c:doughnutChart>
        <c:varyColors val="1"/>
        <c:ser>
          <c:idx val="1"/>
          <c:order val="0"/>
          <c:tx>
            <c:strRef>
              <c:f>Sheet1!$B$1</c:f>
              <c:strCache>
                <c:ptCount val="1"/>
              </c:strCache>
            </c:strRef>
          </c:tx>
          <c:spPr>
            <a:ln w="22425">
              <a:solidFill>
                <a:srgbClr val="FFFFFF"/>
              </a:solidFill>
              <a:prstDash val="solid"/>
            </a:ln>
          </c:spPr>
          <c:dPt>
            <c:idx val="0"/>
            <c:bubble3D val="0"/>
            <c:spPr>
              <a:solidFill>
                <a:srgbClr val="CC0000"/>
              </a:solidFill>
              <a:ln w="22425">
                <a:solidFill>
                  <a:srgbClr val="FFFFFF"/>
                </a:solidFill>
                <a:prstDash val="solid"/>
              </a:ln>
            </c:spPr>
          </c:dPt>
          <c:dPt>
            <c:idx val="1"/>
            <c:bubble3D val="0"/>
            <c:spPr>
              <a:solidFill>
                <a:srgbClr val="466CA6"/>
              </a:solidFill>
              <a:ln w="22425">
                <a:solidFill>
                  <a:srgbClr val="FFFFFF"/>
                </a:solidFill>
                <a:prstDash val="solid"/>
              </a:ln>
            </c:spPr>
          </c:dPt>
          <c:dPt>
            <c:idx val="2"/>
            <c:bubble3D val="0"/>
            <c:spPr>
              <a:solidFill>
                <a:srgbClr val="F7CF19"/>
              </a:solidFill>
              <a:ln w="22425">
                <a:solidFill>
                  <a:srgbClr val="FFFFFF"/>
                </a:solidFill>
                <a:prstDash val="solid"/>
              </a:ln>
            </c:spPr>
          </c:dPt>
          <c:dPt>
            <c:idx val="3"/>
            <c:bubble3D val="0"/>
            <c:spPr>
              <a:solidFill>
                <a:srgbClr val="5AA734"/>
              </a:solidFill>
              <a:ln w="22425">
                <a:solidFill>
                  <a:srgbClr val="FFFFFF"/>
                </a:solidFill>
                <a:prstDash val="solid"/>
              </a:ln>
            </c:spPr>
          </c:dPt>
          <c:dPt>
            <c:idx val="4"/>
            <c:bubble3D val="0"/>
            <c:spPr>
              <a:solidFill>
                <a:srgbClr val="C0C0C0"/>
              </a:solidFill>
              <a:ln w="22425">
                <a:solidFill>
                  <a:srgbClr val="FFFFFF"/>
                </a:solidFill>
                <a:prstDash val="solid"/>
              </a:ln>
            </c:spPr>
          </c:dPt>
          <c:dLbls>
            <c:dLbl>
              <c:idx val="2"/>
              <c:layout>
                <c:manualLayout>
                  <c:x val="-1.83538875195733E-2"/>
                  <c:y val="3.2767792201626698E-3"/>
                </c:manualLayout>
              </c:layout>
              <c:spPr/>
              <c:txPr>
                <a:bodyPr/>
                <a:lstStyle/>
                <a:p>
                  <a:pPr>
                    <a:defRPr sz="12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3"/>
              <c:layout>
                <c:manualLayout>
                  <c:x val="-4.1296246919039901E-2"/>
                  <c:y val="0"/>
                </c:manualLayout>
              </c:layout>
              <c:showLegendKey val="0"/>
              <c:showVal val="1"/>
              <c:showCatName val="0"/>
              <c:showSerName val="0"/>
              <c:showPercent val="0"/>
              <c:showBubbleSize val="0"/>
            </c:dLbl>
            <c:dLbl>
              <c:idx val="4"/>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txPr>
              <a:bodyPr/>
              <a:lstStyle/>
              <a:p>
                <a:pPr>
                  <a:defRPr sz="12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1"/>
          </c:dLbls>
          <c:cat>
            <c:strRef>
              <c:f>Sheet1!$A$2:$A$6</c:f>
              <c:strCache>
                <c:ptCount val="5"/>
                <c:pt idx="0">
                  <c:v>KRAS mut</c:v>
                </c:pt>
                <c:pt idx="1">
                  <c:v>KRAS wt</c:v>
                </c:pt>
                <c:pt idx="2">
                  <c:v>Test results not available yet</c:v>
                </c:pt>
                <c:pt idx="3">
                  <c:v>Test results invalid / undetermined</c:v>
                </c:pt>
                <c:pt idx="4">
                  <c:v>Not tested</c:v>
                </c:pt>
              </c:strCache>
            </c:strRef>
          </c:cat>
          <c:val>
            <c:numRef>
              <c:f>Sheet1!$B$2:$B$6</c:f>
              <c:numCache>
                <c:formatCode>General</c:formatCode>
                <c:ptCount val="5"/>
                <c:pt idx="0">
                  <c:v>36</c:v>
                </c:pt>
                <c:pt idx="1">
                  <c:v>35</c:v>
                </c:pt>
                <c:pt idx="2">
                  <c:v>1</c:v>
                </c:pt>
                <c:pt idx="3">
                  <c:v>1</c:v>
                </c:pt>
                <c:pt idx="4">
                  <c:v>27</c:v>
                </c:pt>
              </c:numCache>
            </c:numRef>
          </c:val>
        </c:ser>
        <c:dLbls>
          <c:showLegendKey val="0"/>
          <c:showVal val="1"/>
          <c:showCatName val="0"/>
          <c:showSerName val="0"/>
          <c:showPercent val="0"/>
          <c:showBubbleSize val="0"/>
          <c:showLeaderLines val="1"/>
        </c:dLbls>
        <c:firstSliceAng val="0"/>
        <c:holeSize val="50"/>
      </c:doughnutChart>
      <c:spPr>
        <a:noFill/>
        <a:ln w="22659">
          <a:noFill/>
        </a:ln>
      </c:spPr>
    </c:plotArea>
    <c:legend>
      <c:legendPos val="t"/>
      <c:layout>
        <c:manualLayout>
          <c:xMode val="edge"/>
          <c:yMode val="edge"/>
          <c:x val="0"/>
          <c:y val="5.2142071858478599E-3"/>
          <c:w val="0.99149660416159302"/>
          <c:h val="0.12907104341164799"/>
        </c:manualLayout>
      </c:layout>
      <c:overlay val="1"/>
      <c:spPr>
        <a:noFill/>
        <a:ln w="22425">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zero"/>
    <c:showDLblsOverMax val="1"/>
  </c:chart>
  <c:spPr>
    <a:noFill/>
    <a:ln>
      <a:noFill/>
    </a:ln>
  </c:spPr>
  <c:txPr>
    <a:bodyPr/>
    <a:lstStyle/>
    <a:p>
      <a:pPr>
        <a:defRPr sz="883"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9396255008044001E-2"/>
          <c:y val="0"/>
          <c:w val="0.65037164674011305"/>
          <c:h val="0.96141400955449496"/>
        </c:manualLayout>
      </c:layout>
      <c:barChart>
        <c:barDir val="bar"/>
        <c:grouping val="clustered"/>
        <c:varyColors val="0"/>
        <c:ser>
          <c:idx val="0"/>
          <c:order val="0"/>
          <c:tx>
            <c:strRef>
              <c:f>Sheet1!$B$1</c:f>
              <c:strCache>
                <c:ptCount val="1"/>
                <c:pt idx="0">
                  <c:v>Column1</c:v>
                </c:pt>
              </c:strCache>
            </c:strRef>
          </c:tx>
          <c:spPr>
            <a:gradFill>
              <a:gsLst>
                <a:gs pos="27000">
                  <a:srgbClr val="CC0000"/>
                </a:gs>
                <a:gs pos="100000">
                  <a:srgbClr val="A20000"/>
                </a:gs>
                <a:gs pos="100000">
                  <a:srgbClr val="009FDA">
                    <a:tint val="23500"/>
                    <a:satMod val="160000"/>
                  </a:srgbClr>
                </a:gs>
              </a:gsLst>
              <a:lin ang="5400000" scaled="0"/>
            </a:gradFill>
            <a:ln>
              <a:noFill/>
            </a:ln>
            <a:effectLst/>
          </c:spPr>
          <c:invertIfNegative val="0"/>
          <c:dPt>
            <c:idx val="0"/>
            <c:invertIfNegative val="0"/>
            <c:bubble3D val="0"/>
            <c:spPr>
              <a:solidFill>
                <a:srgbClr val="5AA734"/>
              </a:solidFill>
              <a:ln w="12686">
                <a:noFill/>
                <a:prstDash val="solid"/>
              </a:ln>
              <a:effectLst/>
            </c:spPr>
          </c:dPt>
          <c:dPt>
            <c:idx val="1"/>
            <c:invertIfNegative val="0"/>
            <c:bubble3D val="0"/>
            <c:spPr>
              <a:solidFill>
                <a:srgbClr val="B08ACC"/>
              </a:solidFill>
              <a:ln w="12686">
                <a:noFill/>
                <a:prstDash val="solid"/>
              </a:ln>
              <a:effectLst/>
            </c:spPr>
          </c:dPt>
          <c:dPt>
            <c:idx val="2"/>
            <c:invertIfNegative val="0"/>
            <c:bubble3D val="0"/>
            <c:spPr>
              <a:solidFill>
                <a:srgbClr val="EE8A10"/>
              </a:solidFill>
              <a:ln w="12686">
                <a:noFill/>
                <a:prstDash val="solid"/>
              </a:ln>
              <a:effectLst/>
            </c:spPr>
          </c:dPt>
          <c:dPt>
            <c:idx val="3"/>
            <c:invertIfNegative val="0"/>
            <c:bubble3D val="0"/>
            <c:spPr>
              <a:solidFill>
                <a:srgbClr val="4ECEB0"/>
              </a:solidFill>
              <a:ln w="12686">
                <a:noFill/>
                <a:prstDash val="solid"/>
              </a:ln>
              <a:effectLst/>
            </c:spPr>
          </c:dPt>
          <c:dPt>
            <c:idx val="4"/>
            <c:invertIfNegative val="0"/>
            <c:bubble3D val="0"/>
            <c:spPr>
              <a:solidFill>
                <a:srgbClr val="7F7F7F"/>
              </a:solidFill>
              <a:ln w="12686">
                <a:noFill/>
                <a:prstDash val="solid"/>
              </a:ln>
              <a:effectLst/>
            </c:spPr>
          </c:dPt>
          <c:dLbls>
            <c:showLegendKey val="0"/>
            <c:showVal val="1"/>
            <c:showCatName val="0"/>
            <c:showSerName val="0"/>
            <c:showPercent val="0"/>
            <c:showBubbleSize val="0"/>
            <c:showLeaderLines val="0"/>
          </c:dLbls>
          <c:cat>
            <c:strRef>
              <c:f>Sheet1!$A$2:$A$6</c:f>
              <c:strCache>
                <c:ptCount val="5"/>
                <c:pt idx="0">
                  <c:v>Cetuximab</c:v>
                </c:pt>
                <c:pt idx="1">
                  <c:v>Bevacizumab</c:v>
                </c:pt>
                <c:pt idx="2">
                  <c:v>No MAB</c:v>
                </c:pt>
                <c:pt idx="3">
                  <c:v>Panitumumab</c:v>
                </c:pt>
                <c:pt idx="4">
                  <c:v>Chemo - monotherapy</c:v>
                </c:pt>
              </c:strCache>
            </c:strRef>
          </c:cat>
          <c:val>
            <c:numRef>
              <c:f>Sheet1!$B$2:$B$6</c:f>
              <c:numCache>
                <c:formatCode>General</c:formatCode>
                <c:ptCount val="5"/>
                <c:pt idx="0">
                  <c:v>3</c:v>
                </c:pt>
                <c:pt idx="1">
                  <c:v>43</c:v>
                </c:pt>
                <c:pt idx="2">
                  <c:v>54</c:v>
                </c:pt>
              </c:numCache>
            </c:numRef>
          </c:val>
        </c:ser>
        <c:dLbls>
          <c:showLegendKey val="0"/>
          <c:showVal val="0"/>
          <c:showCatName val="0"/>
          <c:showSerName val="0"/>
          <c:showPercent val="0"/>
          <c:showBubbleSize val="0"/>
        </c:dLbls>
        <c:gapWidth val="94"/>
        <c:axId val="113308800"/>
        <c:axId val="113310336"/>
      </c:barChart>
      <c:catAx>
        <c:axId val="113308800"/>
        <c:scaling>
          <c:orientation val="maxMin"/>
        </c:scaling>
        <c:delete val="1"/>
        <c:axPos val="l"/>
        <c:majorTickMark val="out"/>
        <c:minorTickMark val="none"/>
        <c:tickLblPos val="none"/>
        <c:crossAx val="113310336"/>
        <c:crosses val="autoZero"/>
        <c:auto val="1"/>
        <c:lblAlgn val="ctr"/>
        <c:lblOffset val="100"/>
        <c:noMultiLvlLbl val="0"/>
      </c:catAx>
      <c:valAx>
        <c:axId val="113310336"/>
        <c:scaling>
          <c:orientation val="minMax"/>
          <c:max val="100"/>
          <c:min val="0"/>
        </c:scaling>
        <c:delete val="0"/>
        <c:axPos val="t"/>
        <c:numFmt formatCode="General" sourceLinked="1"/>
        <c:majorTickMark val="none"/>
        <c:minorTickMark val="none"/>
        <c:tickLblPos val="none"/>
        <c:spPr>
          <a:ln>
            <a:noFill/>
          </a:ln>
        </c:spPr>
        <c:crossAx val="113308800"/>
        <c:crosses val="autoZero"/>
        <c:crossBetween val="between"/>
      </c:valAx>
      <c:spPr>
        <a:noFill/>
        <a:ln w="25372">
          <a:noFill/>
        </a:ln>
      </c:spPr>
    </c:plotArea>
    <c:plotVisOnly val="1"/>
    <c:dispBlanksAs val="gap"/>
    <c:showDLblsOverMax val="0"/>
  </c:chart>
  <c:txPr>
    <a:bodyPr/>
    <a:lstStyle/>
    <a:p>
      <a:pPr>
        <a:defRPr sz="1199">
          <a:latin typeface="Verdana" pitchFamily="34" charset="0"/>
          <a:ea typeface="Verdana" pitchFamily="34" charset="0"/>
          <a:cs typeface="Verdana"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9396255008044001E-2"/>
          <c:y val="0"/>
          <c:w val="0.65037164674011305"/>
          <c:h val="0.96141400955449496"/>
        </c:manualLayout>
      </c:layout>
      <c:barChart>
        <c:barDir val="bar"/>
        <c:grouping val="clustered"/>
        <c:varyColors val="0"/>
        <c:ser>
          <c:idx val="0"/>
          <c:order val="0"/>
          <c:tx>
            <c:strRef>
              <c:f>Sheet1!$B$1</c:f>
              <c:strCache>
                <c:ptCount val="1"/>
                <c:pt idx="0">
                  <c:v>Column1</c:v>
                </c:pt>
              </c:strCache>
            </c:strRef>
          </c:tx>
          <c:spPr>
            <a:gradFill>
              <a:gsLst>
                <a:gs pos="27000">
                  <a:srgbClr val="CC0000"/>
                </a:gs>
                <a:gs pos="100000">
                  <a:srgbClr val="A20000"/>
                </a:gs>
                <a:gs pos="100000">
                  <a:srgbClr val="009FDA">
                    <a:tint val="23500"/>
                    <a:satMod val="160000"/>
                  </a:srgbClr>
                </a:gs>
              </a:gsLst>
              <a:lin ang="5400000" scaled="0"/>
            </a:gradFill>
            <a:ln>
              <a:noFill/>
            </a:ln>
            <a:effectLst/>
          </c:spPr>
          <c:invertIfNegative val="0"/>
          <c:dPt>
            <c:idx val="0"/>
            <c:invertIfNegative val="0"/>
            <c:bubble3D val="0"/>
            <c:spPr>
              <a:solidFill>
                <a:srgbClr val="5AA734"/>
              </a:solidFill>
              <a:ln w="12686">
                <a:noFill/>
                <a:prstDash val="solid"/>
              </a:ln>
              <a:effectLst/>
            </c:spPr>
          </c:dPt>
          <c:dPt>
            <c:idx val="1"/>
            <c:invertIfNegative val="0"/>
            <c:bubble3D val="0"/>
            <c:spPr>
              <a:solidFill>
                <a:srgbClr val="B08ACC"/>
              </a:solidFill>
              <a:ln w="12686">
                <a:noFill/>
                <a:prstDash val="solid"/>
              </a:ln>
              <a:effectLst/>
            </c:spPr>
          </c:dPt>
          <c:dPt>
            <c:idx val="2"/>
            <c:invertIfNegative val="0"/>
            <c:bubble3D val="0"/>
            <c:spPr>
              <a:solidFill>
                <a:srgbClr val="EE8A10"/>
              </a:solidFill>
              <a:ln w="12686">
                <a:noFill/>
                <a:prstDash val="solid"/>
              </a:ln>
              <a:effectLst/>
            </c:spPr>
          </c:dPt>
          <c:dPt>
            <c:idx val="3"/>
            <c:invertIfNegative val="0"/>
            <c:bubble3D val="0"/>
            <c:spPr>
              <a:solidFill>
                <a:srgbClr val="4ECEB0"/>
              </a:solidFill>
              <a:ln w="12686">
                <a:noFill/>
                <a:prstDash val="solid"/>
              </a:ln>
              <a:effectLst/>
            </c:spPr>
          </c:dPt>
          <c:dPt>
            <c:idx val="4"/>
            <c:invertIfNegative val="0"/>
            <c:bubble3D val="0"/>
            <c:spPr>
              <a:solidFill>
                <a:srgbClr val="7F7F7F"/>
              </a:solidFill>
              <a:ln w="12686">
                <a:noFill/>
                <a:prstDash val="solid"/>
              </a:ln>
              <a:effectLst/>
            </c:spPr>
          </c:dPt>
          <c:dLbls>
            <c:showLegendKey val="0"/>
            <c:showVal val="1"/>
            <c:showCatName val="0"/>
            <c:showSerName val="0"/>
            <c:showPercent val="0"/>
            <c:showBubbleSize val="0"/>
            <c:showLeaderLines val="0"/>
          </c:dLbls>
          <c:cat>
            <c:strRef>
              <c:f>Sheet1!$A$2:$A$6</c:f>
              <c:strCache>
                <c:ptCount val="5"/>
                <c:pt idx="0">
                  <c:v>Cetuximab</c:v>
                </c:pt>
                <c:pt idx="1">
                  <c:v>Bevacizumab</c:v>
                </c:pt>
                <c:pt idx="2">
                  <c:v>No MAB</c:v>
                </c:pt>
                <c:pt idx="3">
                  <c:v>Panitumumab</c:v>
                </c:pt>
                <c:pt idx="4">
                  <c:v>Chemo - monotherapy</c:v>
                </c:pt>
              </c:strCache>
            </c:strRef>
          </c:cat>
          <c:val>
            <c:numRef>
              <c:f>Sheet1!$B$2:$B$6</c:f>
              <c:numCache>
                <c:formatCode>General</c:formatCode>
                <c:ptCount val="5"/>
                <c:pt idx="0">
                  <c:v>54</c:v>
                </c:pt>
                <c:pt idx="1">
                  <c:v>20</c:v>
                </c:pt>
                <c:pt idx="2">
                  <c:v>26</c:v>
                </c:pt>
                <c:pt idx="3">
                  <c:v>1</c:v>
                </c:pt>
              </c:numCache>
            </c:numRef>
          </c:val>
        </c:ser>
        <c:dLbls>
          <c:showLegendKey val="0"/>
          <c:showVal val="0"/>
          <c:showCatName val="0"/>
          <c:showSerName val="0"/>
          <c:showPercent val="0"/>
          <c:showBubbleSize val="0"/>
        </c:dLbls>
        <c:gapWidth val="94"/>
        <c:axId val="145134336"/>
        <c:axId val="145135872"/>
      </c:barChart>
      <c:catAx>
        <c:axId val="145134336"/>
        <c:scaling>
          <c:orientation val="maxMin"/>
        </c:scaling>
        <c:delete val="1"/>
        <c:axPos val="l"/>
        <c:majorTickMark val="out"/>
        <c:minorTickMark val="none"/>
        <c:tickLblPos val="none"/>
        <c:crossAx val="145135872"/>
        <c:crosses val="autoZero"/>
        <c:auto val="1"/>
        <c:lblAlgn val="ctr"/>
        <c:lblOffset val="100"/>
        <c:noMultiLvlLbl val="0"/>
      </c:catAx>
      <c:valAx>
        <c:axId val="145135872"/>
        <c:scaling>
          <c:orientation val="minMax"/>
          <c:max val="100"/>
          <c:min val="0"/>
        </c:scaling>
        <c:delete val="0"/>
        <c:axPos val="t"/>
        <c:numFmt formatCode="General" sourceLinked="1"/>
        <c:majorTickMark val="none"/>
        <c:minorTickMark val="none"/>
        <c:tickLblPos val="none"/>
        <c:spPr>
          <a:ln>
            <a:noFill/>
          </a:ln>
        </c:spPr>
        <c:crossAx val="145134336"/>
        <c:crosses val="autoZero"/>
        <c:crossBetween val="between"/>
      </c:valAx>
      <c:spPr>
        <a:noFill/>
        <a:ln w="25372">
          <a:noFill/>
        </a:ln>
      </c:spPr>
    </c:plotArea>
    <c:plotVisOnly val="1"/>
    <c:dispBlanksAs val="gap"/>
    <c:showDLblsOverMax val="0"/>
  </c:chart>
  <c:txPr>
    <a:bodyPr/>
    <a:lstStyle/>
    <a:p>
      <a:pPr>
        <a:defRPr sz="1199">
          <a:latin typeface="Verdana" pitchFamily="34" charset="0"/>
          <a:ea typeface="Verdana" pitchFamily="34" charset="0"/>
          <a:cs typeface="Verdana"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9246E-B98E-4A46-A5EF-2DA3AAA754D1}"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n-GB"/>
        </a:p>
      </dgm:t>
    </dgm:pt>
    <dgm:pt modelId="{DCF50ECB-7294-4ACD-812F-C740B53B8422}">
      <dgm:prSet phldrT="[Text]"/>
      <dgm:spPr/>
      <dgm:t>
        <a:bodyPr/>
        <a:lstStyle/>
        <a:p>
          <a:r>
            <a:rPr lang="en-GB" dirty="0" smtClean="0"/>
            <a:t>Surgeon </a:t>
          </a:r>
          <a:endParaRPr lang="en-GB" dirty="0"/>
        </a:p>
      </dgm:t>
    </dgm:pt>
    <dgm:pt modelId="{74A6EFBB-D414-4FB7-9518-3D1C6F49D5DC}" type="parTrans" cxnId="{398D4A54-B7AD-4921-BB53-38838CFACDDE}">
      <dgm:prSet/>
      <dgm:spPr/>
      <dgm:t>
        <a:bodyPr/>
        <a:lstStyle/>
        <a:p>
          <a:endParaRPr lang="en-GB"/>
        </a:p>
      </dgm:t>
    </dgm:pt>
    <dgm:pt modelId="{3665BC11-B1C1-48DF-B7BC-7DED4DF11DFE}" type="sibTrans" cxnId="{398D4A54-B7AD-4921-BB53-38838CFACDDE}">
      <dgm:prSet/>
      <dgm:spPr/>
      <dgm:t>
        <a:bodyPr/>
        <a:lstStyle/>
        <a:p>
          <a:endParaRPr lang="en-GB"/>
        </a:p>
      </dgm:t>
    </dgm:pt>
    <dgm:pt modelId="{60905DDD-84D4-418E-ADE1-524FB8FC0A27}">
      <dgm:prSet phldrT="[Text]" custT="1"/>
      <dgm:spPr/>
      <dgm:t>
        <a:bodyPr/>
        <a:lstStyle/>
        <a:p>
          <a:r>
            <a:rPr lang="en-GB" sz="1600" dirty="0" smtClean="0"/>
            <a:t>Patient is main concern</a:t>
          </a:r>
          <a:endParaRPr lang="en-GB" sz="1600" dirty="0"/>
        </a:p>
      </dgm:t>
    </dgm:pt>
    <dgm:pt modelId="{E86BEF93-086F-4799-AA08-44EA990E85B2}" type="parTrans" cxnId="{178B3B5B-033A-45B0-9FB8-01FA2575E4B3}">
      <dgm:prSet/>
      <dgm:spPr/>
      <dgm:t>
        <a:bodyPr/>
        <a:lstStyle/>
        <a:p>
          <a:endParaRPr lang="en-GB"/>
        </a:p>
      </dgm:t>
    </dgm:pt>
    <dgm:pt modelId="{68BEE70C-B47F-4A74-B020-E99061430BF7}" type="sibTrans" cxnId="{178B3B5B-033A-45B0-9FB8-01FA2575E4B3}">
      <dgm:prSet/>
      <dgm:spPr/>
      <dgm:t>
        <a:bodyPr/>
        <a:lstStyle/>
        <a:p>
          <a:endParaRPr lang="en-GB"/>
        </a:p>
      </dgm:t>
    </dgm:pt>
    <dgm:pt modelId="{255FFA2E-FC86-431A-BD2D-C95FA528542F}">
      <dgm:prSet phldrT="[Text]"/>
      <dgm:spPr/>
      <dgm:t>
        <a:bodyPr/>
        <a:lstStyle/>
        <a:p>
          <a:r>
            <a:rPr lang="en-GB" b="0" dirty="0" smtClean="0"/>
            <a:t>Nurs</a:t>
          </a:r>
          <a:r>
            <a:rPr lang="en-GB" dirty="0" smtClean="0"/>
            <a:t>e</a:t>
          </a:r>
          <a:endParaRPr lang="en-GB" dirty="0"/>
        </a:p>
      </dgm:t>
    </dgm:pt>
    <dgm:pt modelId="{D34BD358-19AB-48BD-B9D2-D7132F06A83B}" type="parTrans" cxnId="{AF4DEFC0-3434-403D-A08F-397D65742579}">
      <dgm:prSet/>
      <dgm:spPr/>
      <dgm:t>
        <a:bodyPr/>
        <a:lstStyle/>
        <a:p>
          <a:endParaRPr lang="en-GB"/>
        </a:p>
      </dgm:t>
    </dgm:pt>
    <dgm:pt modelId="{C781E0DB-4D87-4069-AC74-A1027100686B}" type="sibTrans" cxnId="{AF4DEFC0-3434-403D-A08F-397D65742579}">
      <dgm:prSet/>
      <dgm:spPr/>
      <dgm:t>
        <a:bodyPr/>
        <a:lstStyle/>
        <a:p>
          <a:endParaRPr lang="en-GB"/>
        </a:p>
      </dgm:t>
    </dgm:pt>
    <dgm:pt modelId="{4A766ADD-A3A8-48DD-9CA4-84FD43345324}">
      <dgm:prSet phldrT="[Text]" custT="1"/>
      <dgm:spPr/>
      <dgm:t>
        <a:bodyPr/>
        <a:lstStyle/>
        <a:p>
          <a:r>
            <a:rPr lang="en-GB" sz="1600" dirty="0" smtClean="0"/>
            <a:t>Not main job</a:t>
          </a:r>
          <a:endParaRPr lang="en-GB" sz="1600" dirty="0"/>
        </a:p>
      </dgm:t>
    </dgm:pt>
    <dgm:pt modelId="{95F8663A-D204-40EB-9C89-26F05F857326}" type="parTrans" cxnId="{1368D5AE-C1DF-4645-A4C1-3D489D95AD74}">
      <dgm:prSet/>
      <dgm:spPr/>
      <dgm:t>
        <a:bodyPr/>
        <a:lstStyle/>
        <a:p>
          <a:endParaRPr lang="en-GB"/>
        </a:p>
      </dgm:t>
    </dgm:pt>
    <dgm:pt modelId="{0F8C7476-33DC-46BD-BA7C-921BAA2FA720}" type="sibTrans" cxnId="{1368D5AE-C1DF-4645-A4C1-3D489D95AD74}">
      <dgm:prSet/>
      <dgm:spPr/>
      <dgm:t>
        <a:bodyPr/>
        <a:lstStyle/>
        <a:p>
          <a:endParaRPr lang="en-GB"/>
        </a:p>
      </dgm:t>
    </dgm:pt>
    <dgm:pt modelId="{9EAD767B-B766-4DEF-89D3-D70DF560CE6E}">
      <dgm:prSet phldrT="[Text]"/>
      <dgm:spPr/>
      <dgm:t>
        <a:bodyPr/>
        <a:lstStyle/>
        <a:p>
          <a:r>
            <a:rPr lang="en-GB" dirty="0" smtClean="0"/>
            <a:t>Porter</a:t>
          </a:r>
          <a:endParaRPr lang="en-GB" dirty="0"/>
        </a:p>
      </dgm:t>
    </dgm:pt>
    <dgm:pt modelId="{62E5B444-8C5F-4271-BB5F-DBDE70D9A4A7}" type="parTrans" cxnId="{B8E78CB6-D203-445E-B5E9-3E39BE16BF26}">
      <dgm:prSet/>
      <dgm:spPr/>
      <dgm:t>
        <a:bodyPr/>
        <a:lstStyle/>
        <a:p>
          <a:endParaRPr lang="en-GB"/>
        </a:p>
      </dgm:t>
    </dgm:pt>
    <dgm:pt modelId="{1CA61D6F-96B3-496A-B9A5-0DAA2C286388}" type="sibTrans" cxnId="{B8E78CB6-D203-445E-B5E9-3E39BE16BF26}">
      <dgm:prSet/>
      <dgm:spPr/>
      <dgm:t>
        <a:bodyPr/>
        <a:lstStyle/>
        <a:p>
          <a:endParaRPr lang="en-GB"/>
        </a:p>
      </dgm:t>
    </dgm:pt>
    <dgm:pt modelId="{EFCAF776-7E36-4B94-BFD2-74C8D77D6FD3}">
      <dgm:prSet phldrT="[Text]" custT="1"/>
      <dgm:spPr/>
      <dgm:t>
        <a:bodyPr/>
        <a:lstStyle/>
        <a:p>
          <a:r>
            <a:rPr lang="en-GB" sz="1600" dirty="0" smtClean="0"/>
            <a:t>Variable availability</a:t>
          </a:r>
          <a:endParaRPr lang="en-GB" sz="1600" dirty="0"/>
        </a:p>
      </dgm:t>
    </dgm:pt>
    <dgm:pt modelId="{F4FD6748-AD36-4211-8D3D-AD91B54BFCDB}" type="parTrans" cxnId="{F7DD7BC0-BF29-4503-9FF0-D49C79B017DE}">
      <dgm:prSet/>
      <dgm:spPr/>
      <dgm:t>
        <a:bodyPr/>
        <a:lstStyle/>
        <a:p>
          <a:endParaRPr lang="en-GB"/>
        </a:p>
      </dgm:t>
    </dgm:pt>
    <dgm:pt modelId="{A26DDF23-5EC0-496A-8D63-9C846E045F14}" type="sibTrans" cxnId="{F7DD7BC0-BF29-4503-9FF0-D49C79B017DE}">
      <dgm:prSet/>
      <dgm:spPr/>
      <dgm:t>
        <a:bodyPr/>
        <a:lstStyle/>
        <a:p>
          <a:endParaRPr lang="en-GB"/>
        </a:p>
      </dgm:t>
    </dgm:pt>
    <dgm:pt modelId="{51070411-147C-4AFF-B4C4-C300665E8B01}">
      <dgm:prSet phldrT="[Text]" custT="1"/>
      <dgm:spPr/>
      <dgm:t>
        <a:bodyPr/>
        <a:lstStyle/>
        <a:p>
          <a:r>
            <a:rPr lang="en-GB" sz="1600" dirty="0" smtClean="0"/>
            <a:t>Specimen pot</a:t>
          </a:r>
          <a:endParaRPr lang="en-GB" sz="1600" dirty="0"/>
        </a:p>
      </dgm:t>
    </dgm:pt>
    <dgm:pt modelId="{DE3098EF-8716-4AD1-8CF5-A50B55AC61E4}" type="parTrans" cxnId="{8D6B61EB-C396-47C5-8E5C-892E059D3FF6}">
      <dgm:prSet/>
      <dgm:spPr/>
      <dgm:t>
        <a:bodyPr/>
        <a:lstStyle/>
        <a:p>
          <a:endParaRPr lang="en-GB"/>
        </a:p>
      </dgm:t>
    </dgm:pt>
    <dgm:pt modelId="{CE31C0D7-4445-412F-822E-90EEC58968A3}" type="sibTrans" cxnId="{8D6B61EB-C396-47C5-8E5C-892E059D3FF6}">
      <dgm:prSet/>
      <dgm:spPr/>
      <dgm:t>
        <a:bodyPr/>
        <a:lstStyle/>
        <a:p>
          <a:endParaRPr lang="en-GB"/>
        </a:p>
      </dgm:t>
    </dgm:pt>
    <dgm:pt modelId="{38D02939-0422-419B-9116-B6DE54DB259F}">
      <dgm:prSet phldrT="[Text]" custT="1"/>
      <dgm:spPr/>
      <dgm:t>
        <a:bodyPr/>
        <a:lstStyle/>
        <a:p>
          <a:r>
            <a:rPr lang="en-GB" sz="1600" dirty="0" smtClean="0"/>
            <a:t>Labelling and request</a:t>
          </a:r>
          <a:endParaRPr lang="en-GB" sz="1600" dirty="0"/>
        </a:p>
      </dgm:t>
    </dgm:pt>
    <dgm:pt modelId="{6628B10D-2483-4EB6-953A-9D5A40A073B5}" type="parTrans" cxnId="{C24C25EF-C27D-4926-87A6-E3840C05E114}">
      <dgm:prSet/>
      <dgm:spPr/>
      <dgm:t>
        <a:bodyPr/>
        <a:lstStyle/>
        <a:p>
          <a:endParaRPr lang="en-GB"/>
        </a:p>
      </dgm:t>
    </dgm:pt>
    <dgm:pt modelId="{BE42C364-E3B6-4AA7-A83F-3437201B6BCA}" type="sibTrans" cxnId="{C24C25EF-C27D-4926-87A6-E3840C05E114}">
      <dgm:prSet/>
      <dgm:spPr/>
      <dgm:t>
        <a:bodyPr/>
        <a:lstStyle/>
        <a:p>
          <a:endParaRPr lang="en-GB"/>
        </a:p>
      </dgm:t>
    </dgm:pt>
    <dgm:pt modelId="{4613F194-C816-4656-8B73-284A34FFF428}">
      <dgm:prSet phldrT="[Text]" custT="1"/>
      <dgm:spPr/>
      <dgm:t>
        <a:bodyPr/>
        <a:lstStyle/>
        <a:p>
          <a:r>
            <a:rPr lang="en-GB" sz="1600" dirty="0" smtClean="0"/>
            <a:t>Ensures dispatch</a:t>
          </a:r>
          <a:endParaRPr lang="en-GB" sz="1600" dirty="0"/>
        </a:p>
      </dgm:t>
    </dgm:pt>
    <dgm:pt modelId="{6AAE6A7C-FDBE-4674-8647-E3D19651EF38}" type="parTrans" cxnId="{7B4BC812-76F8-43AD-93B4-A4CC2741B9F0}">
      <dgm:prSet/>
      <dgm:spPr/>
      <dgm:t>
        <a:bodyPr/>
        <a:lstStyle/>
        <a:p>
          <a:endParaRPr lang="en-GB"/>
        </a:p>
      </dgm:t>
    </dgm:pt>
    <dgm:pt modelId="{62C20CBF-9134-4BB2-B4F5-7226A5B30E2D}" type="sibTrans" cxnId="{7B4BC812-76F8-43AD-93B4-A4CC2741B9F0}">
      <dgm:prSet/>
      <dgm:spPr/>
      <dgm:t>
        <a:bodyPr/>
        <a:lstStyle/>
        <a:p>
          <a:endParaRPr lang="en-GB"/>
        </a:p>
      </dgm:t>
    </dgm:pt>
    <dgm:pt modelId="{37B5389F-38C9-432B-92CE-336AC171DF16}">
      <dgm:prSet phldrT="[Text]" custT="1"/>
      <dgm:spPr/>
      <dgm:t>
        <a:bodyPr/>
        <a:lstStyle/>
        <a:p>
          <a:r>
            <a:rPr lang="en-GB" sz="1600" dirty="0" smtClean="0"/>
            <a:t>Time is not an issue…</a:t>
          </a:r>
          <a:endParaRPr lang="en-GB" sz="1600" dirty="0"/>
        </a:p>
      </dgm:t>
    </dgm:pt>
    <dgm:pt modelId="{88216D2E-042E-43AE-9CF8-4477152B5F18}" type="parTrans" cxnId="{8A52FA9C-1A1F-4706-988C-D3ABE4167314}">
      <dgm:prSet/>
      <dgm:spPr/>
      <dgm:t>
        <a:bodyPr/>
        <a:lstStyle/>
        <a:p>
          <a:endParaRPr lang="en-GB"/>
        </a:p>
      </dgm:t>
    </dgm:pt>
    <dgm:pt modelId="{8D1E4830-FB53-4BAF-9F6D-C7A3D8D2E574}" type="sibTrans" cxnId="{8A52FA9C-1A1F-4706-988C-D3ABE4167314}">
      <dgm:prSet/>
      <dgm:spPr/>
      <dgm:t>
        <a:bodyPr/>
        <a:lstStyle/>
        <a:p>
          <a:endParaRPr lang="en-GB"/>
        </a:p>
      </dgm:t>
    </dgm:pt>
    <dgm:pt modelId="{935DBE37-316C-4C1F-9880-202424542A0C}">
      <dgm:prSet phldrT="[Text]"/>
      <dgm:spPr/>
      <dgm:t>
        <a:bodyPr/>
        <a:lstStyle/>
        <a:p>
          <a:r>
            <a:rPr lang="en-GB" dirty="0" smtClean="0"/>
            <a:t>Pathology Reception</a:t>
          </a:r>
          <a:endParaRPr lang="en-GB" dirty="0"/>
        </a:p>
      </dgm:t>
    </dgm:pt>
    <dgm:pt modelId="{A6159F40-9BC0-41E8-BC6C-D784346D37FA}" type="parTrans" cxnId="{0A30B25E-34A1-46DE-AFAF-0119A2BB296E}">
      <dgm:prSet/>
      <dgm:spPr/>
      <dgm:t>
        <a:bodyPr/>
        <a:lstStyle/>
        <a:p>
          <a:endParaRPr lang="en-GB"/>
        </a:p>
      </dgm:t>
    </dgm:pt>
    <dgm:pt modelId="{3B4644D6-325F-4D47-A5CE-A3E92EDBD367}" type="sibTrans" cxnId="{0A30B25E-34A1-46DE-AFAF-0119A2BB296E}">
      <dgm:prSet/>
      <dgm:spPr/>
      <dgm:t>
        <a:bodyPr/>
        <a:lstStyle/>
        <a:p>
          <a:endParaRPr lang="en-GB"/>
        </a:p>
      </dgm:t>
    </dgm:pt>
    <dgm:pt modelId="{CA7C7BC4-A140-4B38-BE56-702FF77F0F90}">
      <dgm:prSet phldrT="[Text]" custT="1"/>
      <dgm:spPr/>
      <dgm:t>
        <a:bodyPr/>
        <a:lstStyle/>
        <a:p>
          <a:r>
            <a:rPr lang="en-GB" sz="1600" dirty="0" smtClean="0"/>
            <a:t>Home at last?</a:t>
          </a:r>
          <a:endParaRPr lang="en-GB" sz="1600" dirty="0"/>
        </a:p>
      </dgm:t>
    </dgm:pt>
    <dgm:pt modelId="{0F1F0FC0-42AE-432A-B262-5827E6B1F2EB}" type="parTrans" cxnId="{56EB20E5-14FD-4CED-98B7-188ECAEB68F6}">
      <dgm:prSet/>
      <dgm:spPr/>
      <dgm:t>
        <a:bodyPr/>
        <a:lstStyle/>
        <a:p>
          <a:endParaRPr lang="en-GB"/>
        </a:p>
      </dgm:t>
    </dgm:pt>
    <dgm:pt modelId="{8F7730AA-B216-4C2E-B154-B24157415DBE}" type="sibTrans" cxnId="{56EB20E5-14FD-4CED-98B7-188ECAEB68F6}">
      <dgm:prSet/>
      <dgm:spPr/>
      <dgm:t>
        <a:bodyPr/>
        <a:lstStyle/>
        <a:p>
          <a:endParaRPr lang="en-GB"/>
        </a:p>
      </dgm:t>
    </dgm:pt>
    <dgm:pt modelId="{ABCFD2FF-8879-495C-94D8-E3B3A346E35D}" type="pres">
      <dgm:prSet presAssocID="{9629246E-B98E-4A46-A5EF-2DA3AAA754D1}" presName="rootnode" presStyleCnt="0">
        <dgm:presLayoutVars>
          <dgm:chMax/>
          <dgm:chPref/>
          <dgm:dir/>
          <dgm:animLvl val="lvl"/>
        </dgm:presLayoutVars>
      </dgm:prSet>
      <dgm:spPr/>
      <dgm:t>
        <a:bodyPr/>
        <a:lstStyle/>
        <a:p>
          <a:endParaRPr lang="en-GB"/>
        </a:p>
      </dgm:t>
    </dgm:pt>
    <dgm:pt modelId="{777C77C6-0DEE-443F-B109-5662AAE40C97}" type="pres">
      <dgm:prSet presAssocID="{DCF50ECB-7294-4ACD-812F-C740B53B8422}" presName="composite" presStyleCnt="0"/>
      <dgm:spPr/>
    </dgm:pt>
    <dgm:pt modelId="{827C01CB-21AF-48EB-9F9C-5DE670912E9F}" type="pres">
      <dgm:prSet presAssocID="{DCF50ECB-7294-4ACD-812F-C740B53B8422}" presName="bentUpArrow1" presStyleLbl="alignImgPlace1" presStyleIdx="0" presStyleCnt="3"/>
      <dgm:spPr/>
    </dgm:pt>
    <dgm:pt modelId="{68572857-70F6-4BCF-A0A1-E2BEECBF0994}" type="pres">
      <dgm:prSet presAssocID="{DCF50ECB-7294-4ACD-812F-C740B53B8422}" presName="ParentText" presStyleLbl="node1" presStyleIdx="0" presStyleCnt="4">
        <dgm:presLayoutVars>
          <dgm:chMax val="1"/>
          <dgm:chPref val="1"/>
          <dgm:bulletEnabled val="1"/>
        </dgm:presLayoutVars>
      </dgm:prSet>
      <dgm:spPr/>
      <dgm:t>
        <a:bodyPr/>
        <a:lstStyle/>
        <a:p>
          <a:endParaRPr lang="en-GB"/>
        </a:p>
      </dgm:t>
    </dgm:pt>
    <dgm:pt modelId="{BA0C79E6-FEDB-4A27-B907-207DC53333FB}" type="pres">
      <dgm:prSet presAssocID="{DCF50ECB-7294-4ACD-812F-C740B53B8422}" presName="ChildText" presStyleLbl="revTx" presStyleIdx="0" presStyleCnt="4" custScaleX="281599" custLinFactNeighborX="98882" custLinFactNeighborY="1370">
        <dgm:presLayoutVars>
          <dgm:chMax val="0"/>
          <dgm:chPref val="0"/>
          <dgm:bulletEnabled val="1"/>
        </dgm:presLayoutVars>
      </dgm:prSet>
      <dgm:spPr/>
      <dgm:t>
        <a:bodyPr/>
        <a:lstStyle/>
        <a:p>
          <a:endParaRPr lang="en-GB"/>
        </a:p>
      </dgm:t>
    </dgm:pt>
    <dgm:pt modelId="{83C430BB-EC2E-49C5-A159-1A701D5FB59B}" type="pres">
      <dgm:prSet presAssocID="{3665BC11-B1C1-48DF-B7BC-7DED4DF11DFE}" presName="sibTrans" presStyleCnt="0"/>
      <dgm:spPr/>
    </dgm:pt>
    <dgm:pt modelId="{A6AC97F2-530E-4612-B1C1-E7279FFD2123}" type="pres">
      <dgm:prSet presAssocID="{255FFA2E-FC86-431A-BD2D-C95FA528542F}" presName="composite" presStyleCnt="0"/>
      <dgm:spPr/>
    </dgm:pt>
    <dgm:pt modelId="{226152C3-D82A-48DE-AE7A-BEA3B76AD49B}" type="pres">
      <dgm:prSet presAssocID="{255FFA2E-FC86-431A-BD2D-C95FA528542F}" presName="bentUpArrow1" presStyleLbl="alignImgPlace1" presStyleIdx="1" presStyleCnt="3"/>
      <dgm:spPr/>
    </dgm:pt>
    <dgm:pt modelId="{145B7DFB-BB42-4802-A3A7-A1847F1353C5}" type="pres">
      <dgm:prSet presAssocID="{255FFA2E-FC86-431A-BD2D-C95FA528542F}" presName="ParentText" presStyleLbl="node1" presStyleIdx="1" presStyleCnt="4" custLinFactNeighborX="-35780" custLinFactNeighborY="2817">
        <dgm:presLayoutVars>
          <dgm:chMax val="1"/>
          <dgm:chPref val="1"/>
          <dgm:bulletEnabled val="1"/>
        </dgm:presLayoutVars>
      </dgm:prSet>
      <dgm:spPr/>
      <dgm:t>
        <a:bodyPr/>
        <a:lstStyle/>
        <a:p>
          <a:endParaRPr lang="en-GB"/>
        </a:p>
      </dgm:t>
    </dgm:pt>
    <dgm:pt modelId="{7F9D95B3-7B4C-420B-A28C-7F8580CE97F8}" type="pres">
      <dgm:prSet presAssocID="{255FFA2E-FC86-431A-BD2D-C95FA528542F}" presName="ChildText" presStyleLbl="revTx" presStyleIdx="1" presStyleCnt="4" custScaleX="194414" custLinFactNeighborX="15137" custLinFactNeighborY="-2544">
        <dgm:presLayoutVars>
          <dgm:chMax val="0"/>
          <dgm:chPref val="0"/>
          <dgm:bulletEnabled val="1"/>
        </dgm:presLayoutVars>
      </dgm:prSet>
      <dgm:spPr/>
      <dgm:t>
        <a:bodyPr/>
        <a:lstStyle/>
        <a:p>
          <a:endParaRPr lang="en-GB"/>
        </a:p>
      </dgm:t>
    </dgm:pt>
    <dgm:pt modelId="{C0921585-82D3-48F3-9D2B-D6C2C132828E}" type="pres">
      <dgm:prSet presAssocID="{C781E0DB-4D87-4069-AC74-A1027100686B}" presName="sibTrans" presStyleCnt="0"/>
      <dgm:spPr/>
    </dgm:pt>
    <dgm:pt modelId="{9D7CC494-3A6E-4A28-B688-B077743F47FC}" type="pres">
      <dgm:prSet presAssocID="{9EAD767B-B766-4DEF-89D3-D70DF560CE6E}" presName="composite" presStyleCnt="0"/>
      <dgm:spPr/>
    </dgm:pt>
    <dgm:pt modelId="{F1D9444F-EA72-4249-90AF-E3179A081036}" type="pres">
      <dgm:prSet presAssocID="{9EAD767B-B766-4DEF-89D3-D70DF560CE6E}" presName="bentUpArrow1" presStyleLbl="alignImgPlace1" presStyleIdx="2" presStyleCnt="3"/>
      <dgm:spPr/>
    </dgm:pt>
    <dgm:pt modelId="{DD81B9E5-B230-4351-BB75-0DA526B84644}" type="pres">
      <dgm:prSet presAssocID="{9EAD767B-B766-4DEF-89D3-D70DF560CE6E}" presName="ParentText" presStyleLbl="node1" presStyleIdx="2" presStyleCnt="4" custLinFactNeighborX="-33348" custLinFactNeighborY="216">
        <dgm:presLayoutVars>
          <dgm:chMax val="1"/>
          <dgm:chPref val="1"/>
          <dgm:bulletEnabled val="1"/>
        </dgm:presLayoutVars>
      </dgm:prSet>
      <dgm:spPr/>
      <dgm:t>
        <a:bodyPr/>
        <a:lstStyle/>
        <a:p>
          <a:endParaRPr lang="en-GB"/>
        </a:p>
      </dgm:t>
    </dgm:pt>
    <dgm:pt modelId="{BA650A6F-5028-4221-A5B9-296601FC3CE2}" type="pres">
      <dgm:prSet presAssocID="{9EAD767B-B766-4DEF-89D3-D70DF560CE6E}" presName="ChildText" presStyleLbl="revTx" presStyleIdx="2" presStyleCnt="4" custScaleX="251823" custLinFactNeighborX="41963" custLinFactNeighborY="-2281">
        <dgm:presLayoutVars>
          <dgm:chMax val="0"/>
          <dgm:chPref val="0"/>
          <dgm:bulletEnabled val="1"/>
        </dgm:presLayoutVars>
      </dgm:prSet>
      <dgm:spPr/>
      <dgm:t>
        <a:bodyPr/>
        <a:lstStyle/>
        <a:p>
          <a:endParaRPr lang="en-GB"/>
        </a:p>
      </dgm:t>
    </dgm:pt>
    <dgm:pt modelId="{1BAAAF8D-5B6C-4038-9130-B6C7CCBC809C}" type="pres">
      <dgm:prSet presAssocID="{1CA61D6F-96B3-496A-B9A5-0DAA2C286388}" presName="sibTrans" presStyleCnt="0"/>
      <dgm:spPr/>
    </dgm:pt>
    <dgm:pt modelId="{B6CE64D4-0C37-4998-84C2-0AA2C594279E}" type="pres">
      <dgm:prSet presAssocID="{935DBE37-316C-4C1F-9880-202424542A0C}" presName="composite" presStyleCnt="0"/>
      <dgm:spPr/>
    </dgm:pt>
    <dgm:pt modelId="{FCE2F791-6686-4D4C-B942-4E5F727820A1}" type="pres">
      <dgm:prSet presAssocID="{935DBE37-316C-4C1F-9880-202424542A0C}" presName="ParentText" presStyleLbl="node1" presStyleIdx="3" presStyleCnt="4" custLinFactNeighborX="-34518" custLinFactNeighborY="871">
        <dgm:presLayoutVars>
          <dgm:chMax val="1"/>
          <dgm:chPref val="1"/>
          <dgm:bulletEnabled val="1"/>
        </dgm:presLayoutVars>
      </dgm:prSet>
      <dgm:spPr/>
      <dgm:t>
        <a:bodyPr/>
        <a:lstStyle/>
        <a:p>
          <a:endParaRPr lang="en-GB"/>
        </a:p>
      </dgm:t>
    </dgm:pt>
    <dgm:pt modelId="{D8037133-2B2C-41CB-B666-DB0F317E3BD3}" type="pres">
      <dgm:prSet presAssocID="{935DBE37-316C-4C1F-9880-202424542A0C}" presName="FinalChildText" presStyleLbl="revTx" presStyleIdx="3" presStyleCnt="4" custScaleX="182975" custLinFactNeighborX="22682" custLinFactNeighborY="-2019">
        <dgm:presLayoutVars>
          <dgm:chMax val="0"/>
          <dgm:chPref val="0"/>
          <dgm:bulletEnabled val="1"/>
        </dgm:presLayoutVars>
      </dgm:prSet>
      <dgm:spPr/>
      <dgm:t>
        <a:bodyPr/>
        <a:lstStyle/>
        <a:p>
          <a:endParaRPr lang="en-GB"/>
        </a:p>
      </dgm:t>
    </dgm:pt>
  </dgm:ptLst>
  <dgm:cxnLst>
    <dgm:cxn modelId="{40AD2D99-79A9-4F10-81EA-3530F30E91D3}" type="presOf" srcId="{9EAD767B-B766-4DEF-89D3-D70DF560CE6E}" destId="{DD81B9E5-B230-4351-BB75-0DA526B84644}" srcOrd="0" destOrd="0" presId="urn:microsoft.com/office/officeart/2005/8/layout/StepDownProcess"/>
    <dgm:cxn modelId="{2BF73136-7CD5-4E29-A1CA-C15B298C41FE}" type="presOf" srcId="{CA7C7BC4-A140-4B38-BE56-702FF77F0F90}" destId="{D8037133-2B2C-41CB-B666-DB0F317E3BD3}" srcOrd="0" destOrd="0" presId="urn:microsoft.com/office/officeart/2005/8/layout/StepDownProcess"/>
    <dgm:cxn modelId="{7B4BC812-76F8-43AD-93B4-A4CC2741B9F0}" srcId="{255FFA2E-FC86-431A-BD2D-C95FA528542F}" destId="{4613F194-C816-4656-8B73-284A34FFF428}" srcOrd="1" destOrd="0" parTransId="{6AAE6A7C-FDBE-4674-8647-E3D19651EF38}" sibTransId="{62C20CBF-9134-4BB2-B4F5-7226A5B30E2D}"/>
    <dgm:cxn modelId="{7F0A95BF-37F2-4B20-BA49-D68CE21CD11F}" type="presOf" srcId="{9629246E-B98E-4A46-A5EF-2DA3AAA754D1}" destId="{ABCFD2FF-8879-495C-94D8-E3B3A346E35D}" srcOrd="0" destOrd="0" presId="urn:microsoft.com/office/officeart/2005/8/layout/StepDownProcess"/>
    <dgm:cxn modelId="{8ADD3D50-77D4-4236-9D26-1C4E8D4094DC}" type="presOf" srcId="{255FFA2E-FC86-431A-BD2D-C95FA528542F}" destId="{145B7DFB-BB42-4802-A3A7-A1847F1353C5}" srcOrd="0" destOrd="0" presId="urn:microsoft.com/office/officeart/2005/8/layout/StepDownProcess"/>
    <dgm:cxn modelId="{F7DD7BC0-BF29-4503-9FF0-D49C79B017DE}" srcId="{9EAD767B-B766-4DEF-89D3-D70DF560CE6E}" destId="{EFCAF776-7E36-4B94-BFD2-74C8D77D6FD3}" srcOrd="0" destOrd="0" parTransId="{F4FD6748-AD36-4211-8D3D-AD91B54BFCDB}" sibTransId="{A26DDF23-5EC0-496A-8D63-9C846E045F14}"/>
    <dgm:cxn modelId="{0A30B25E-34A1-46DE-AFAF-0119A2BB296E}" srcId="{9629246E-B98E-4A46-A5EF-2DA3AAA754D1}" destId="{935DBE37-316C-4C1F-9880-202424542A0C}" srcOrd="3" destOrd="0" parTransId="{A6159F40-9BC0-41E8-BC6C-D784346D37FA}" sibTransId="{3B4644D6-325F-4D47-A5CE-A3E92EDBD367}"/>
    <dgm:cxn modelId="{1368D5AE-C1DF-4645-A4C1-3D489D95AD74}" srcId="{255FFA2E-FC86-431A-BD2D-C95FA528542F}" destId="{4A766ADD-A3A8-48DD-9CA4-84FD43345324}" srcOrd="0" destOrd="0" parTransId="{95F8663A-D204-40EB-9C89-26F05F857326}" sibTransId="{0F8C7476-33DC-46BD-BA7C-921BAA2FA720}"/>
    <dgm:cxn modelId="{F79EB018-1C50-400A-958A-146D7561F040}" type="presOf" srcId="{38D02939-0422-419B-9116-B6DE54DB259F}" destId="{BA0C79E6-FEDB-4A27-B907-207DC53333FB}" srcOrd="0" destOrd="2" presId="urn:microsoft.com/office/officeart/2005/8/layout/StepDownProcess"/>
    <dgm:cxn modelId="{A2574BD1-F5F3-4CF0-862C-8BD4BA343803}" type="presOf" srcId="{60905DDD-84D4-418E-ADE1-524FB8FC0A27}" destId="{BA0C79E6-FEDB-4A27-B907-207DC53333FB}" srcOrd="0" destOrd="0" presId="urn:microsoft.com/office/officeart/2005/8/layout/StepDownProcess"/>
    <dgm:cxn modelId="{2965F206-0BB0-4B51-B2A4-9D0CF7566E40}" type="presOf" srcId="{DCF50ECB-7294-4ACD-812F-C740B53B8422}" destId="{68572857-70F6-4BCF-A0A1-E2BEECBF0994}" srcOrd="0" destOrd="0" presId="urn:microsoft.com/office/officeart/2005/8/layout/StepDownProcess"/>
    <dgm:cxn modelId="{B8E78CB6-D203-445E-B5E9-3E39BE16BF26}" srcId="{9629246E-B98E-4A46-A5EF-2DA3AAA754D1}" destId="{9EAD767B-B766-4DEF-89D3-D70DF560CE6E}" srcOrd="2" destOrd="0" parTransId="{62E5B444-8C5F-4271-BB5F-DBDE70D9A4A7}" sibTransId="{1CA61D6F-96B3-496A-B9A5-0DAA2C286388}"/>
    <dgm:cxn modelId="{C24C25EF-C27D-4926-87A6-E3840C05E114}" srcId="{DCF50ECB-7294-4ACD-812F-C740B53B8422}" destId="{38D02939-0422-419B-9116-B6DE54DB259F}" srcOrd="2" destOrd="0" parTransId="{6628B10D-2483-4EB6-953A-9D5A40A073B5}" sibTransId="{BE42C364-E3B6-4AA7-A83F-3437201B6BCA}"/>
    <dgm:cxn modelId="{1CEFAC19-872E-4612-B109-B700B022D582}" type="presOf" srcId="{4613F194-C816-4656-8B73-284A34FFF428}" destId="{7F9D95B3-7B4C-420B-A28C-7F8580CE97F8}" srcOrd="0" destOrd="1" presId="urn:microsoft.com/office/officeart/2005/8/layout/StepDownProcess"/>
    <dgm:cxn modelId="{398D4A54-B7AD-4921-BB53-38838CFACDDE}" srcId="{9629246E-B98E-4A46-A5EF-2DA3AAA754D1}" destId="{DCF50ECB-7294-4ACD-812F-C740B53B8422}" srcOrd="0" destOrd="0" parTransId="{74A6EFBB-D414-4FB7-9518-3D1C6F49D5DC}" sibTransId="{3665BC11-B1C1-48DF-B7BC-7DED4DF11DFE}"/>
    <dgm:cxn modelId="{D0D46647-0A9E-4F8A-A7ED-15445EF34E8E}" type="presOf" srcId="{37B5389F-38C9-432B-92CE-336AC171DF16}" destId="{BA650A6F-5028-4221-A5B9-296601FC3CE2}" srcOrd="0" destOrd="1" presId="urn:microsoft.com/office/officeart/2005/8/layout/StepDownProcess"/>
    <dgm:cxn modelId="{AF4DEFC0-3434-403D-A08F-397D65742579}" srcId="{9629246E-B98E-4A46-A5EF-2DA3AAA754D1}" destId="{255FFA2E-FC86-431A-BD2D-C95FA528542F}" srcOrd="1" destOrd="0" parTransId="{D34BD358-19AB-48BD-B9D2-D7132F06A83B}" sibTransId="{C781E0DB-4D87-4069-AC74-A1027100686B}"/>
    <dgm:cxn modelId="{178B3B5B-033A-45B0-9FB8-01FA2575E4B3}" srcId="{DCF50ECB-7294-4ACD-812F-C740B53B8422}" destId="{60905DDD-84D4-418E-ADE1-524FB8FC0A27}" srcOrd="0" destOrd="0" parTransId="{E86BEF93-086F-4799-AA08-44EA990E85B2}" sibTransId="{68BEE70C-B47F-4A74-B020-E99061430BF7}"/>
    <dgm:cxn modelId="{C864D624-AA24-471E-B946-0BCCC4993F00}" type="presOf" srcId="{935DBE37-316C-4C1F-9880-202424542A0C}" destId="{FCE2F791-6686-4D4C-B942-4E5F727820A1}" srcOrd="0" destOrd="0" presId="urn:microsoft.com/office/officeart/2005/8/layout/StepDownProcess"/>
    <dgm:cxn modelId="{DF70DB55-480C-4A7C-AF08-0E181C98AD54}" type="presOf" srcId="{EFCAF776-7E36-4B94-BFD2-74C8D77D6FD3}" destId="{BA650A6F-5028-4221-A5B9-296601FC3CE2}" srcOrd="0" destOrd="0" presId="urn:microsoft.com/office/officeart/2005/8/layout/StepDownProcess"/>
    <dgm:cxn modelId="{8D6B61EB-C396-47C5-8E5C-892E059D3FF6}" srcId="{DCF50ECB-7294-4ACD-812F-C740B53B8422}" destId="{51070411-147C-4AFF-B4C4-C300665E8B01}" srcOrd="1" destOrd="0" parTransId="{DE3098EF-8716-4AD1-8CF5-A50B55AC61E4}" sibTransId="{CE31C0D7-4445-412F-822E-90EEC58968A3}"/>
    <dgm:cxn modelId="{56EB20E5-14FD-4CED-98B7-188ECAEB68F6}" srcId="{935DBE37-316C-4C1F-9880-202424542A0C}" destId="{CA7C7BC4-A140-4B38-BE56-702FF77F0F90}" srcOrd="0" destOrd="0" parTransId="{0F1F0FC0-42AE-432A-B262-5827E6B1F2EB}" sibTransId="{8F7730AA-B216-4C2E-B154-B24157415DBE}"/>
    <dgm:cxn modelId="{8A52FA9C-1A1F-4706-988C-D3ABE4167314}" srcId="{9EAD767B-B766-4DEF-89D3-D70DF560CE6E}" destId="{37B5389F-38C9-432B-92CE-336AC171DF16}" srcOrd="1" destOrd="0" parTransId="{88216D2E-042E-43AE-9CF8-4477152B5F18}" sibTransId="{8D1E4830-FB53-4BAF-9F6D-C7A3D8D2E574}"/>
    <dgm:cxn modelId="{3FCB333F-82E4-4AAB-8559-5E50D59814A8}" type="presOf" srcId="{51070411-147C-4AFF-B4C4-C300665E8B01}" destId="{BA0C79E6-FEDB-4A27-B907-207DC53333FB}" srcOrd="0" destOrd="1" presId="urn:microsoft.com/office/officeart/2005/8/layout/StepDownProcess"/>
    <dgm:cxn modelId="{119D6631-CD6B-43F7-B296-7F3073D43FC8}" type="presOf" srcId="{4A766ADD-A3A8-48DD-9CA4-84FD43345324}" destId="{7F9D95B3-7B4C-420B-A28C-7F8580CE97F8}" srcOrd="0" destOrd="0" presId="urn:microsoft.com/office/officeart/2005/8/layout/StepDownProcess"/>
    <dgm:cxn modelId="{8E7EDE1C-D601-4036-8BD5-9E5482BEB56E}" type="presParOf" srcId="{ABCFD2FF-8879-495C-94D8-E3B3A346E35D}" destId="{777C77C6-0DEE-443F-B109-5662AAE40C97}" srcOrd="0" destOrd="0" presId="urn:microsoft.com/office/officeart/2005/8/layout/StepDownProcess"/>
    <dgm:cxn modelId="{30D9FD25-252C-4FB9-8BD6-3A5E8F7B105D}" type="presParOf" srcId="{777C77C6-0DEE-443F-B109-5662AAE40C97}" destId="{827C01CB-21AF-48EB-9F9C-5DE670912E9F}" srcOrd="0" destOrd="0" presId="urn:microsoft.com/office/officeart/2005/8/layout/StepDownProcess"/>
    <dgm:cxn modelId="{AB69984A-3D8E-4F12-B860-F1A08B235E70}" type="presParOf" srcId="{777C77C6-0DEE-443F-B109-5662AAE40C97}" destId="{68572857-70F6-4BCF-A0A1-E2BEECBF0994}" srcOrd="1" destOrd="0" presId="urn:microsoft.com/office/officeart/2005/8/layout/StepDownProcess"/>
    <dgm:cxn modelId="{42EA2415-2D2C-4EAE-AC1D-DA82C740C85B}" type="presParOf" srcId="{777C77C6-0DEE-443F-B109-5662AAE40C97}" destId="{BA0C79E6-FEDB-4A27-B907-207DC53333FB}" srcOrd="2" destOrd="0" presId="urn:microsoft.com/office/officeart/2005/8/layout/StepDownProcess"/>
    <dgm:cxn modelId="{277391FE-0C0E-4349-832F-74CC8923BE54}" type="presParOf" srcId="{ABCFD2FF-8879-495C-94D8-E3B3A346E35D}" destId="{83C430BB-EC2E-49C5-A159-1A701D5FB59B}" srcOrd="1" destOrd="0" presId="urn:microsoft.com/office/officeart/2005/8/layout/StepDownProcess"/>
    <dgm:cxn modelId="{68027F2E-CB49-4702-86E7-18D800178C0B}" type="presParOf" srcId="{ABCFD2FF-8879-495C-94D8-E3B3A346E35D}" destId="{A6AC97F2-530E-4612-B1C1-E7279FFD2123}" srcOrd="2" destOrd="0" presId="urn:microsoft.com/office/officeart/2005/8/layout/StepDownProcess"/>
    <dgm:cxn modelId="{8A333A24-5ED2-44AE-8DC6-3DD9DCD52141}" type="presParOf" srcId="{A6AC97F2-530E-4612-B1C1-E7279FFD2123}" destId="{226152C3-D82A-48DE-AE7A-BEA3B76AD49B}" srcOrd="0" destOrd="0" presId="urn:microsoft.com/office/officeart/2005/8/layout/StepDownProcess"/>
    <dgm:cxn modelId="{87E2561F-BCC6-4E96-B906-A5E8FC4A1489}" type="presParOf" srcId="{A6AC97F2-530E-4612-B1C1-E7279FFD2123}" destId="{145B7DFB-BB42-4802-A3A7-A1847F1353C5}" srcOrd="1" destOrd="0" presId="urn:microsoft.com/office/officeart/2005/8/layout/StepDownProcess"/>
    <dgm:cxn modelId="{22A45923-E09E-4701-9D4B-7A10C42F1099}" type="presParOf" srcId="{A6AC97F2-530E-4612-B1C1-E7279FFD2123}" destId="{7F9D95B3-7B4C-420B-A28C-7F8580CE97F8}" srcOrd="2" destOrd="0" presId="urn:microsoft.com/office/officeart/2005/8/layout/StepDownProcess"/>
    <dgm:cxn modelId="{279E38E5-ADD4-4350-A3ED-67989AFA6029}" type="presParOf" srcId="{ABCFD2FF-8879-495C-94D8-E3B3A346E35D}" destId="{C0921585-82D3-48F3-9D2B-D6C2C132828E}" srcOrd="3" destOrd="0" presId="urn:microsoft.com/office/officeart/2005/8/layout/StepDownProcess"/>
    <dgm:cxn modelId="{4802EBAD-CE0F-4034-8973-9B85E7A2B062}" type="presParOf" srcId="{ABCFD2FF-8879-495C-94D8-E3B3A346E35D}" destId="{9D7CC494-3A6E-4A28-B688-B077743F47FC}" srcOrd="4" destOrd="0" presId="urn:microsoft.com/office/officeart/2005/8/layout/StepDownProcess"/>
    <dgm:cxn modelId="{CBE045E2-D8F3-49E9-AEFC-AE4F36DCF941}" type="presParOf" srcId="{9D7CC494-3A6E-4A28-B688-B077743F47FC}" destId="{F1D9444F-EA72-4249-90AF-E3179A081036}" srcOrd="0" destOrd="0" presId="urn:microsoft.com/office/officeart/2005/8/layout/StepDownProcess"/>
    <dgm:cxn modelId="{B246BD67-B870-437D-8EAC-D2700CD76D43}" type="presParOf" srcId="{9D7CC494-3A6E-4A28-B688-B077743F47FC}" destId="{DD81B9E5-B230-4351-BB75-0DA526B84644}" srcOrd="1" destOrd="0" presId="urn:microsoft.com/office/officeart/2005/8/layout/StepDownProcess"/>
    <dgm:cxn modelId="{B9A1CA53-C56E-4AF5-8577-ED4F99F8DADD}" type="presParOf" srcId="{9D7CC494-3A6E-4A28-B688-B077743F47FC}" destId="{BA650A6F-5028-4221-A5B9-296601FC3CE2}" srcOrd="2" destOrd="0" presId="urn:microsoft.com/office/officeart/2005/8/layout/StepDownProcess"/>
    <dgm:cxn modelId="{F3CDB78D-EB72-424F-A5A2-73711FD26E26}" type="presParOf" srcId="{ABCFD2FF-8879-495C-94D8-E3B3A346E35D}" destId="{1BAAAF8D-5B6C-4038-9130-B6C7CCBC809C}" srcOrd="5" destOrd="0" presId="urn:microsoft.com/office/officeart/2005/8/layout/StepDownProcess"/>
    <dgm:cxn modelId="{7FEC7B68-3ED7-491B-8F14-F26F0EB004F8}" type="presParOf" srcId="{ABCFD2FF-8879-495C-94D8-E3B3A346E35D}" destId="{B6CE64D4-0C37-4998-84C2-0AA2C594279E}" srcOrd="6" destOrd="0" presId="urn:microsoft.com/office/officeart/2005/8/layout/StepDownProcess"/>
    <dgm:cxn modelId="{66FDB238-EA4E-48FD-8C61-4A7CF0C69F42}" type="presParOf" srcId="{B6CE64D4-0C37-4998-84C2-0AA2C594279E}" destId="{FCE2F791-6686-4D4C-B942-4E5F727820A1}" srcOrd="0" destOrd="0" presId="urn:microsoft.com/office/officeart/2005/8/layout/StepDownProcess"/>
    <dgm:cxn modelId="{EE9B0E57-E57B-48EB-BD90-0CE0097EBA8A}" type="presParOf" srcId="{B6CE64D4-0C37-4998-84C2-0AA2C594279E}" destId="{D8037133-2B2C-41CB-B666-DB0F317E3BD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0.8</cdr:x>
      <cdr:y>0.36632</cdr:y>
    </cdr:from>
    <cdr:to>
      <cdr:x>1</cdr:x>
      <cdr:y>0.69965</cdr:y>
    </cdr:to>
    <cdr:sp macro="" textlink="">
      <cdr:nvSpPr>
        <cdr:cNvPr id="2" name="TextBox 1"/>
        <cdr:cNvSpPr txBox="1"/>
      </cdr:nvSpPr>
      <cdr:spPr>
        <a:xfrm xmlns:a="http://schemas.openxmlformats.org/drawingml/2006/main">
          <a:off x="4000500" y="10048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5659" cy="495927"/>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smtClean="0"/>
            </a:lvl1pPr>
          </a:lstStyle>
          <a:p>
            <a:pPr>
              <a:defRPr/>
            </a:pPr>
            <a:endParaRPr lang="en-GB"/>
          </a:p>
        </p:txBody>
      </p:sp>
      <p:sp>
        <p:nvSpPr>
          <p:cNvPr id="172035" name="Rectangle 3"/>
          <p:cNvSpPr>
            <a:spLocks noGrp="1" noChangeArrowheads="1"/>
          </p:cNvSpPr>
          <p:nvPr>
            <p:ph type="dt" sz="quarter" idx="1"/>
          </p:nvPr>
        </p:nvSpPr>
        <p:spPr bwMode="auto">
          <a:xfrm>
            <a:off x="3850444" y="0"/>
            <a:ext cx="2945659" cy="495927"/>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smtClean="0"/>
            </a:lvl1pPr>
          </a:lstStyle>
          <a:p>
            <a:pPr>
              <a:defRPr/>
            </a:pPr>
            <a:endParaRPr lang="en-GB"/>
          </a:p>
        </p:txBody>
      </p:sp>
      <p:sp>
        <p:nvSpPr>
          <p:cNvPr id="172036" name="Rectangle 4"/>
          <p:cNvSpPr>
            <a:spLocks noGrp="1" noChangeArrowheads="1"/>
          </p:cNvSpPr>
          <p:nvPr>
            <p:ph type="ftr" sz="quarter" idx="2"/>
          </p:nvPr>
        </p:nvSpPr>
        <p:spPr bwMode="auto">
          <a:xfrm>
            <a:off x="0" y="9429091"/>
            <a:ext cx="2945659" cy="495927"/>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smtClean="0"/>
            </a:lvl1pPr>
          </a:lstStyle>
          <a:p>
            <a:pPr>
              <a:defRPr/>
            </a:pPr>
            <a:endParaRPr lang="en-GB"/>
          </a:p>
        </p:txBody>
      </p:sp>
      <p:sp>
        <p:nvSpPr>
          <p:cNvPr id="172037" name="Rectangle 5"/>
          <p:cNvSpPr>
            <a:spLocks noGrp="1" noChangeArrowheads="1"/>
          </p:cNvSpPr>
          <p:nvPr>
            <p:ph type="sldNum" sz="quarter" idx="3"/>
          </p:nvPr>
        </p:nvSpPr>
        <p:spPr bwMode="auto">
          <a:xfrm>
            <a:off x="3850444" y="9429091"/>
            <a:ext cx="2945659" cy="495927"/>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smtClean="0"/>
            </a:lvl1pPr>
          </a:lstStyle>
          <a:p>
            <a:pPr>
              <a:defRPr/>
            </a:pPr>
            <a:fld id="{3DEA1CC6-65B2-4968-8CBC-2080EF3CBC35}" type="slidenum">
              <a:rPr lang="en-GB"/>
              <a:pPr>
                <a:defRPr/>
              </a:pPr>
              <a:t>‹#›</a:t>
            </a:fld>
            <a:endParaRPr lang="en-GB"/>
          </a:p>
        </p:txBody>
      </p:sp>
    </p:spTree>
    <p:extLst>
      <p:ext uri="{BB962C8B-B14F-4D97-AF65-F5344CB8AC3E}">
        <p14:creationId xmlns:p14="http://schemas.microsoft.com/office/powerpoint/2010/main" val="3485988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49899" y="0"/>
            <a:ext cx="2946189" cy="496332"/>
          </a:xfrm>
          <a:prstGeom prst="rect">
            <a:avLst/>
          </a:prstGeom>
        </p:spPr>
        <p:txBody>
          <a:bodyPr vert="horz" lIns="91568" tIns="45784" rIns="91568" bIns="45784" rtlCol="0"/>
          <a:lstStyle>
            <a:lvl1pPr algn="r">
              <a:defRPr sz="1200"/>
            </a:lvl1pPr>
          </a:lstStyle>
          <a:p>
            <a:fld id="{356F8A5E-527F-4B46-8F94-435AF255749F}" type="datetimeFigureOut">
              <a:rPr lang="en-GB" smtClean="0"/>
              <a:t>25/09/2013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716"/>
            <a:ext cx="2946189" cy="496332"/>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49899" y="9428716"/>
            <a:ext cx="2946189" cy="496332"/>
          </a:xfrm>
          <a:prstGeom prst="rect">
            <a:avLst/>
          </a:prstGeom>
        </p:spPr>
        <p:txBody>
          <a:bodyPr vert="horz" lIns="91568" tIns="45784" rIns="91568" bIns="45784" rtlCol="0" anchor="b"/>
          <a:lstStyle>
            <a:lvl1pPr algn="r">
              <a:defRPr sz="1200"/>
            </a:lvl1pPr>
          </a:lstStyle>
          <a:p>
            <a:fld id="{AF5FE7EB-A601-4CDF-BFAF-0956A4012E64}" type="slidenum">
              <a:rPr lang="en-GB" smtClean="0"/>
              <a:t>‹#›</a:t>
            </a:fld>
            <a:endParaRPr lang="en-GB"/>
          </a:p>
        </p:txBody>
      </p:sp>
    </p:spTree>
    <p:extLst>
      <p:ext uri="{BB962C8B-B14F-4D97-AF65-F5344CB8AC3E}">
        <p14:creationId xmlns:p14="http://schemas.microsoft.com/office/powerpoint/2010/main" val="320527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414D4-2BD5-4A22-946D-70CA78FBE5F2}" type="slidenum">
              <a:rPr lang="en-US"/>
              <a:pPr/>
              <a:t>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06358" y="4715153"/>
            <a:ext cx="4984961" cy="4466987"/>
          </a:xfrm>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13</a:t>
            </a:fld>
            <a:endParaRPr lang="en-GB"/>
          </a:p>
        </p:txBody>
      </p:sp>
    </p:spTree>
    <p:extLst>
      <p:ext uri="{BB962C8B-B14F-4D97-AF65-F5344CB8AC3E}">
        <p14:creationId xmlns:p14="http://schemas.microsoft.com/office/powerpoint/2010/main" val="126626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your DNA, you can start looking</a:t>
            </a:r>
            <a:r>
              <a:rPr lang="en-US" baseline="0" dirty="0" smtClean="0"/>
              <a:t> for mutations.  There are a host of methods out there (next slide)</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14</a:t>
            </a:fld>
            <a:endParaRPr lang="en-GB"/>
          </a:p>
        </p:txBody>
      </p:sp>
    </p:spTree>
    <p:extLst>
      <p:ext uri="{BB962C8B-B14F-4D97-AF65-F5344CB8AC3E}">
        <p14:creationId xmlns:p14="http://schemas.microsoft.com/office/powerpoint/2010/main" val="206299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FF791-FB6E-4859-B2B3-808857377A37}" type="slidenum">
              <a:rPr lang="en-US"/>
              <a:pPr/>
              <a:t>15</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dirty="0" smtClean="0"/>
              <a:t>The methods can</a:t>
            </a:r>
            <a:r>
              <a:rPr lang="en-US" baseline="0" dirty="0" smtClean="0"/>
              <a:t> be divided into two main types – PCR based methods are simple and cover most of the mutations for which the clinical response is well known, but sequencing has better coverage.  The choice depends on lab facilities, staff, and budget.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data from UK NEQAS showing which methods are in use in laboratories</a:t>
            </a:r>
            <a:r>
              <a:rPr lang="en-US" baseline="0" dirty="0" smtClean="0"/>
              <a:t> doing EGFR testing.  Only around 50% of the labs are within the UK, the rest are in various parts of the world, though mainly Europe.  </a:t>
            </a:r>
          </a:p>
          <a:p>
            <a:endParaRPr lang="en-US" baseline="0" dirty="0" smtClean="0"/>
          </a:p>
          <a:p>
            <a:r>
              <a:rPr lang="en-US" baseline="0" dirty="0" smtClean="0"/>
              <a:t>Sequencing remains popular, as do the PCR methods – but the big change is the adoption of the </a:t>
            </a:r>
            <a:r>
              <a:rPr lang="en-US" baseline="0" dirty="0" err="1" smtClean="0"/>
              <a:t>cobas</a:t>
            </a:r>
            <a:r>
              <a:rPr lang="en-US" baseline="0" dirty="0" smtClean="0"/>
              <a:t> (Roche) PCR method.  This is an extremely simple </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16</a:t>
            </a:fld>
            <a:endParaRPr lang="en-GB"/>
          </a:p>
        </p:txBody>
      </p:sp>
    </p:spTree>
    <p:extLst>
      <p:ext uri="{BB962C8B-B14F-4D97-AF65-F5344CB8AC3E}">
        <p14:creationId xmlns:p14="http://schemas.microsoft.com/office/powerpoint/2010/main" val="339269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methods are</a:t>
            </a:r>
            <a:r>
              <a:rPr lang="en-US" baseline="0" dirty="0" smtClean="0"/>
              <a:t> worthy of a talk in their own right, so this is a rapid overview of some that interest me particularly – it is a personal view and apologies to anyone here who has a new method I don’t mention!</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17</a:t>
            </a:fld>
            <a:endParaRPr lang="en-GB"/>
          </a:p>
        </p:txBody>
      </p:sp>
    </p:spTree>
    <p:extLst>
      <p:ext uri="{BB962C8B-B14F-4D97-AF65-F5344CB8AC3E}">
        <p14:creationId xmlns:p14="http://schemas.microsoft.com/office/powerpoint/2010/main" val="20629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Next-generation</a:t>
            </a:r>
            <a:r>
              <a:rPr lang="en-US" baseline="0" dirty="0" smtClean="0"/>
              <a:t> sequencing has to be the up and coming technology. This instrument is in my lab, so I’m bound to talk about it, but others use the </a:t>
            </a:r>
            <a:r>
              <a:rPr lang="en-US" baseline="0" dirty="0" err="1" smtClean="0"/>
              <a:t>Illumina</a:t>
            </a:r>
            <a:r>
              <a:rPr lang="en-US" baseline="0" dirty="0" smtClean="0"/>
              <a:t> </a:t>
            </a:r>
            <a:r>
              <a:rPr lang="en-US" baseline="0" dirty="0" err="1" smtClean="0"/>
              <a:t>MiSeq</a:t>
            </a:r>
            <a:r>
              <a:rPr lang="en-US" baseline="0" dirty="0" smtClean="0"/>
              <a:t> and are reporting good results. We are not yet using this for reporting results on patients, though others are. </a:t>
            </a:r>
            <a:endParaRPr lang="en-US" dirty="0" smtClean="0"/>
          </a:p>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18</a:t>
            </a:fld>
            <a:endParaRPr lang="en-GB"/>
          </a:p>
        </p:txBody>
      </p:sp>
    </p:spTree>
    <p:extLst>
      <p:ext uri="{BB962C8B-B14F-4D97-AF65-F5344CB8AC3E}">
        <p14:creationId xmlns:p14="http://schemas.microsoft.com/office/powerpoint/2010/main" val="272335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one of the labs involved in the </a:t>
            </a:r>
            <a:r>
              <a:rPr lang="en-US" baseline="0" dirty="0" err="1" smtClean="0"/>
              <a:t>OncoNetwork</a:t>
            </a:r>
            <a:r>
              <a:rPr lang="en-US" baseline="0" dirty="0" smtClean="0"/>
              <a:t> collaboration which has produced analytical validation for a 22 gene panel that includes all the hot spots in which mutations occur for genes of interest in lung and colorectal cancer.  Clearly, many of these do not (yet) have companion drugs to go with them, but the expectation is that knowledge of these mutations will help patients.  We are now putting this through a clinical validation process to enable us to use it clinically with an accredited laboratory – without this it remains a useful research tool, but only that.</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19</a:t>
            </a:fld>
            <a:endParaRPr lang="en-GB"/>
          </a:p>
        </p:txBody>
      </p:sp>
    </p:spTree>
    <p:extLst>
      <p:ext uri="{BB962C8B-B14F-4D97-AF65-F5344CB8AC3E}">
        <p14:creationId xmlns:p14="http://schemas.microsoft.com/office/powerpoint/2010/main" val="806333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88414" y="993290"/>
            <a:ext cx="4019459" cy="34028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5762" tIns="42881" rIns="85762" bIns="42881" anchor="ctr"/>
          <a:lstStyle/>
          <a:p>
            <a:endParaRPr lang="en-US"/>
          </a:p>
        </p:txBody>
      </p:sp>
      <p:sp>
        <p:nvSpPr>
          <p:cNvPr id="4098" name="Text Box 2"/>
          <p:cNvSpPr txBox="1">
            <a:spLocks noGrp="1" noChangeArrowheads="1"/>
          </p:cNvSpPr>
          <p:nvPr>
            <p:ph type="body"/>
          </p:nvPr>
        </p:nvSpPr>
        <p:spPr bwMode="auto">
          <a:xfrm>
            <a:off x="1037146" y="4725181"/>
            <a:ext cx="4728938" cy="37757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Adenocarcinoma with positive staining for EGFR exon 21 L858R mutation-specific antibody (×200). Mass spectrometry demonstrated L858R mutation in this case</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smtClean="0">
              <a:latin typeface="Arial" charset="0"/>
              <a:cs typeface="msgothic" charset="0"/>
            </a:endParaRPr>
          </a:p>
          <a:p>
            <a:pPr marL="85725" marR="0" indent="-85725" algn="l" defTabSz="914400" rtl="0" eaLnBrk="1" fontAlgn="auto" latinLnBrk="0" hangingPunct="1">
              <a:lnSpc>
                <a:spcPct val="93000"/>
              </a:lnSpc>
              <a:spcBef>
                <a:spcPct val="0"/>
              </a:spcBef>
              <a:spcAft>
                <a:spcPts val="0"/>
              </a:spcAft>
              <a:buClrTx/>
              <a:buSzPct val="45000"/>
              <a:buFont typeface="Wingdings" charset="0"/>
              <a:buNone/>
              <a:tabLst>
                <a:tab pos="723900" algn="l"/>
                <a:tab pos="1447800" algn="l"/>
                <a:tab pos="2171700" algn="l"/>
                <a:tab pos="2895600" algn="l"/>
                <a:tab pos="3619500" algn="l"/>
                <a:tab pos="4343400" algn="l"/>
                <a:tab pos="5067300" algn="l"/>
              </a:tabLst>
              <a:defRPr/>
            </a:pPr>
            <a:r>
              <a:rPr lang="en-US" dirty="0" smtClean="0"/>
              <a:t>New</a:t>
            </a:r>
            <a:r>
              <a:rPr lang="en-US" baseline="0" dirty="0" smtClean="0"/>
              <a:t> methods are available from DNA to protein as mutations result in altered proteins, so it is possible to use antibodies to detect mutations.  </a:t>
            </a:r>
            <a:endParaRPr lang="en-US" dirty="0" smtClean="0"/>
          </a:p>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22</a:t>
            </a:fld>
            <a:endParaRPr lang="en-GB"/>
          </a:p>
        </p:txBody>
      </p:sp>
    </p:spTree>
    <p:extLst>
      <p:ext uri="{BB962C8B-B14F-4D97-AF65-F5344CB8AC3E}">
        <p14:creationId xmlns:p14="http://schemas.microsoft.com/office/powerpoint/2010/main" val="356938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a:t>
            </a:r>
            <a:r>
              <a:rPr lang="en-US" baseline="0" dirty="0" smtClean="0"/>
              <a:t> end by talking about alternative samples, rather than laboratory methods. Those of you who went to AACR will </a:t>
            </a:r>
            <a:r>
              <a:rPr lang="en-US" baseline="0" dirty="0" err="1" smtClean="0"/>
              <a:t>realise</a:t>
            </a:r>
            <a:r>
              <a:rPr lang="en-US" baseline="0" dirty="0" smtClean="0"/>
              <a:t> that Liquid Biopsy is now big news, though many of us have expected that this would be feasible.</a:t>
            </a:r>
          </a:p>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23</a:t>
            </a:fld>
            <a:endParaRPr lang="en-GB"/>
          </a:p>
        </p:txBody>
      </p:sp>
    </p:spTree>
    <p:extLst>
      <p:ext uri="{BB962C8B-B14F-4D97-AF65-F5344CB8AC3E}">
        <p14:creationId xmlns:p14="http://schemas.microsoft.com/office/powerpoint/2010/main" val="20629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aim of this</a:t>
            </a:r>
            <a:r>
              <a:rPr lang="en-US" baseline="0" dirty="0" smtClean="0"/>
              <a:t> talk is to discuss the evolving methods used to test lung cancers for mutations as companion diagnostic tests for drugs active against lung cancers.  The pace of change is considerable, and it is quite likely that data presented at this conference or known to those in this room could change things further.</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4</a:t>
            </a:fld>
            <a:endParaRPr lang="en-GB"/>
          </a:p>
        </p:txBody>
      </p:sp>
    </p:spTree>
    <p:extLst>
      <p:ext uri="{BB962C8B-B14F-4D97-AF65-F5344CB8AC3E}">
        <p14:creationId xmlns:p14="http://schemas.microsoft.com/office/powerpoint/2010/main" val="20629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problem – the cancer is large, and the biopsy is usually very small and not representative.</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24</a:t>
            </a:fld>
            <a:endParaRPr lang="en-GB"/>
          </a:p>
        </p:txBody>
      </p:sp>
    </p:spTree>
    <p:extLst>
      <p:ext uri="{BB962C8B-B14F-4D97-AF65-F5344CB8AC3E}">
        <p14:creationId xmlns:p14="http://schemas.microsoft.com/office/powerpoint/2010/main" val="177137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Cancers produce</a:t>
            </a:r>
            <a:r>
              <a:rPr lang="en-US" baseline="0" dirty="0" smtClean="0"/>
              <a:t> many potential </a:t>
            </a:r>
            <a:r>
              <a:rPr lang="en-US" baseline="0" dirty="0" err="1" smtClean="0"/>
              <a:t>analytes</a:t>
            </a:r>
            <a:r>
              <a:rPr lang="en-US" baseline="0" dirty="0" smtClean="0"/>
              <a:t> into blood, and that includes DNA, in which one can detect mutations. </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25</a:t>
            </a:fld>
            <a:endParaRPr lang="en-GB"/>
          </a:p>
        </p:txBody>
      </p:sp>
    </p:spTree>
    <p:extLst>
      <p:ext uri="{BB962C8B-B14F-4D97-AF65-F5344CB8AC3E}">
        <p14:creationId xmlns:p14="http://schemas.microsoft.com/office/powerpoint/2010/main" val="1611628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Plasma</a:t>
            </a:r>
            <a:r>
              <a:rPr lang="en-US" baseline="0" dirty="0" smtClean="0"/>
              <a:t> is the best source of circulating </a:t>
            </a:r>
            <a:r>
              <a:rPr lang="en-US" baseline="0" dirty="0" err="1" smtClean="0"/>
              <a:t>tumour</a:t>
            </a:r>
            <a:r>
              <a:rPr lang="en-US" baseline="0" dirty="0" smtClean="0"/>
              <a:t> DNA.  There are now over 60 published studies showing that this works: the latest recently published in Nature used next generation </a:t>
            </a:r>
            <a:r>
              <a:rPr lang="en-US" baseline="0" dirty="0" err="1" smtClean="0"/>
              <a:t>exome</a:t>
            </a:r>
            <a:r>
              <a:rPr lang="en-US" baseline="0" dirty="0" smtClean="0"/>
              <a:t> sequencing to show the evolution of mutations in lung cancers under treatment with both targeted and cytotoxic agents.</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26</a:t>
            </a:fld>
            <a:endParaRPr lang="en-GB"/>
          </a:p>
        </p:txBody>
      </p:sp>
    </p:spTree>
    <p:extLst>
      <p:ext uri="{BB962C8B-B14F-4D97-AF65-F5344CB8AC3E}">
        <p14:creationId xmlns:p14="http://schemas.microsoft.com/office/powerpoint/2010/main" val="3194745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a:t>
            </a:r>
            <a:r>
              <a:rPr lang="en-US" baseline="0" dirty="0" smtClean="0"/>
              <a:t> end by talking about alternative samples, rather than laboratory methods. Those of you who went to AACR will </a:t>
            </a:r>
            <a:r>
              <a:rPr lang="en-US" baseline="0" dirty="0" err="1" smtClean="0"/>
              <a:t>realise</a:t>
            </a:r>
            <a:r>
              <a:rPr lang="en-US" baseline="0" dirty="0" smtClean="0"/>
              <a:t> that Liquid Biopsy is now big news, though many of us have expected that this would be feasible.</a:t>
            </a:r>
          </a:p>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27</a:t>
            </a:fld>
            <a:endParaRPr lang="en-GB"/>
          </a:p>
        </p:txBody>
      </p:sp>
    </p:spTree>
    <p:extLst>
      <p:ext uri="{BB962C8B-B14F-4D97-AF65-F5344CB8AC3E}">
        <p14:creationId xmlns:p14="http://schemas.microsoft.com/office/powerpoint/2010/main" val="206299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28</a:t>
            </a:fld>
            <a:endParaRPr lang="en-GB"/>
          </a:p>
        </p:txBody>
      </p:sp>
    </p:spTree>
    <p:extLst>
      <p:ext uri="{BB962C8B-B14F-4D97-AF65-F5344CB8AC3E}">
        <p14:creationId xmlns:p14="http://schemas.microsoft.com/office/powerpoint/2010/main" val="206299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7627353-E2DE-4B11-8994-748EC3834E4A}" type="slidenum">
              <a:rPr lang="en-GB" smtClean="0"/>
              <a:pPr>
                <a:defRPr/>
              </a:pPr>
              <a:t>32</a:t>
            </a:fld>
            <a:endParaRPr lang="en-GB" dirty="0"/>
          </a:p>
        </p:txBody>
      </p:sp>
    </p:spTree>
    <p:extLst>
      <p:ext uri="{BB962C8B-B14F-4D97-AF65-F5344CB8AC3E}">
        <p14:creationId xmlns:p14="http://schemas.microsoft.com/office/powerpoint/2010/main" val="212103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cs typeface="Arial" charset="0"/>
              </a:defRPr>
            </a:lvl1pPr>
            <a:lvl2pPr marL="741908" indent="-285350" eaLnBrk="0" hangingPunct="0">
              <a:defRPr sz="2400" b="1">
                <a:solidFill>
                  <a:schemeClr val="tx1"/>
                </a:solidFill>
                <a:latin typeface="Arial" charset="0"/>
                <a:cs typeface="Arial" charset="0"/>
              </a:defRPr>
            </a:lvl2pPr>
            <a:lvl3pPr marL="1141398" indent="-228280" eaLnBrk="0" hangingPunct="0">
              <a:defRPr sz="2400" b="1">
                <a:solidFill>
                  <a:schemeClr val="tx1"/>
                </a:solidFill>
                <a:latin typeface="Arial" charset="0"/>
                <a:cs typeface="Arial" charset="0"/>
              </a:defRPr>
            </a:lvl3pPr>
            <a:lvl4pPr marL="1597958" indent="-228280" eaLnBrk="0" hangingPunct="0">
              <a:defRPr sz="2400" b="1">
                <a:solidFill>
                  <a:schemeClr val="tx1"/>
                </a:solidFill>
                <a:latin typeface="Arial" charset="0"/>
                <a:cs typeface="Arial" charset="0"/>
              </a:defRPr>
            </a:lvl4pPr>
            <a:lvl5pPr marL="2054517" indent="-228280" eaLnBrk="0" hangingPunct="0">
              <a:defRPr sz="2400" b="1">
                <a:solidFill>
                  <a:schemeClr val="tx1"/>
                </a:solidFill>
                <a:latin typeface="Arial" charset="0"/>
                <a:cs typeface="Arial" charset="0"/>
              </a:defRPr>
            </a:lvl5pPr>
            <a:lvl6pPr marL="2511076" indent="-228280" eaLnBrk="0" fontAlgn="base" hangingPunct="0">
              <a:spcBef>
                <a:spcPct val="0"/>
              </a:spcBef>
              <a:spcAft>
                <a:spcPct val="0"/>
              </a:spcAft>
              <a:defRPr sz="2400" b="1">
                <a:solidFill>
                  <a:schemeClr val="tx1"/>
                </a:solidFill>
                <a:latin typeface="Arial" charset="0"/>
                <a:cs typeface="Arial" charset="0"/>
              </a:defRPr>
            </a:lvl6pPr>
            <a:lvl7pPr marL="2967636" indent="-228280" eaLnBrk="0" fontAlgn="base" hangingPunct="0">
              <a:spcBef>
                <a:spcPct val="0"/>
              </a:spcBef>
              <a:spcAft>
                <a:spcPct val="0"/>
              </a:spcAft>
              <a:defRPr sz="2400" b="1">
                <a:solidFill>
                  <a:schemeClr val="tx1"/>
                </a:solidFill>
                <a:latin typeface="Arial" charset="0"/>
                <a:cs typeface="Arial" charset="0"/>
              </a:defRPr>
            </a:lvl7pPr>
            <a:lvl8pPr marL="3424194" indent="-228280" eaLnBrk="0" fontAlgn="base" hangingPunct="0">
              <a:spcBef>
                <a:spcPct val="0"/>
              </a:spcBef>
              <a:spcAft>
                <a:spcPct val="0"/>
              </a:spcAft>
              <a:defRPr sz="2400" b="1">
                <a:solidFill>
                  <a:schemeClr val="tx1"/>
                </a:solidFill>
                <a:latin typeface="Arial" charset="0"/>
                <a:cs typeface="Arial" charset="0"/>
              </a:defRPr>
            </a:lvl8pPr>
            <a:lvl9pPr marL="3880753" indent="-228280" eaLnBrk="0" fontAlgn="base" hangingPunct="0">
              <a:spcBef>
                <a:spcPct val="0"/>
              </a:spcBef>
              <a:spcAft>
                <a:spcPct val="0"/>
              </a:spcAft>
              <a:defRPr sz="2400" b="1">
                <a:solidFill>
                  <a:schemeClr val="tx1"/>
                </a:solidFill>
                <a:latin typeface="Arial" charset="0"/>
                <a:cs typeface="Arial" charset="0"/>
              </a:defRPr>
            </a:lvl9pPr>
          </a:lstStyle>
          <a:p>
            <a:pPr eaLnBrk="1" hangingPunct="1"/>
            <a:fld id="{FD3A17D9-FD9B-4527-9ECE-A99696717DFA}" type="slidenum">
              <a:rPr lang="en-US" sz="800" b="0">
                <a:solidFill>
                  <a:prstClr val="black"/>
                </a:solidFill>
              </a:rPr>
              <a:pPr eaLnBrk="1" hangingPunct="1"/>
              <a:t>33</a:t>
            </a:fld>
            <a:endParaRPr lang="en-US" sz="800" b="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Cool colours.  Do not know between the two catagories.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a:t>
            </a:r>
            <a:r>
              <a:rPr lang="en-US" baseline="0" dirty="0" smtClean="0"/>
              <a:t> in this session will talk about the genetics of lung cancer in more depth, but following the </a:t>
            </a:r>
            <a:r>
              <a:rPr lang="en-US" baseline="0" dirty="0" err="1" smtClean="0"/>
              <a:t>realisation</a:t>
            </a:r>
            <a:r>
              <a:rPr lang="en-US" baseline="0" dirty="0" smtClean="0"/>
              <a:t> that EGFR mutation status could guide the use of EGFR tyrosine kinase inhibitors, such as gefitinib, the search was on for other targets. </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5</a:t>
            </a:fld>
            <a:endParaRPr lang="en-GB"/>
          </a:p>
        </p:txBody>
      </p:sp>
    </p:spTree>
    <p:extLst>
      <p:ext uri="{BB962C8B-B14F-4D97-AF65-F5344CB8AC3E}">
        <p14:creationId xmlns:p14="http://schemas.microsoft.com/office/powerpoint/2010/main" val="365076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is</a:t>
            </a:r>
            <a:r>
              <a:rPr lang="en-US" baseline="0" dirty="0" smtClean="0"/>
              <a:t> increasing complexity – this pie chart shows how different populations of NSCLC can be divided by their genetics into different groups based on the EGFR and related pathways.  Two points are worth making here:</a:t>
            </a:r>
          </a:p>
          <a:p>
            <a:pPr marL="228600" indent="-228600">
              <a:buAutoNum type="arabicPeriod"/>
            </a:pPr>
            <a:r>
              <a:rPr lang="en-US" baseline="0" dirty="0" smtClean="0"/>
              <a:t>The numbers vary by country – in the UK we have only around 10% EGFR positivity in adenocarcinomas and a much higher number of KRAS mutant </a:t>
            </a:r>
            <a:r>
              <a:rPr lang="en-US" baseline="0" dirty="0" err="1" smtClean="0"/>
              <a:t>tumours</a:t>
            </a:r>
            <a:r>
              <a:rPr lang="en-US" baseline="0" dirty="0" smtClean="0"/>
              <a:t>  NRAS mutations have also been reported.</a:t>
            </a:r>
          </a:p>
          <a:p>
            <a:pPr marL="228600" indent="-228600">
              <a:buAutoNum type="arabicPeriod"/>
            </a:pPr>
            <a:r>
              <a:rPr lang="en-US" baseline="0" dirty="0" smtClean="0"/>
              <a:t>There are still a large number of patients with NO activating mutation likely to be susceptible to therapy – so what is going on there?  Epigenetics may be an answer, and will of course need different assays, so this is a challenge.</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6</a:t>
            </a:fld>
            <a:endParaRPr lang="en-GB"/>
          </a:p>
        </p:txBody>
      </p:sp>
    </p:spTree>
    <p:extLst>
      <p:ext uri="{BB962C8B-B14F-4D97-AF65-F5344CB8AC3E}">
        <p14:creationId xmlns:p14="http://schemas.microsoft.com/office/powerpoint/2010/main" val="368978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chart</a:t>
            </a:r>
            <a:r>
              <a:rPr lang="en-US" baseline="0" dirty="0" smtClean="0"/>
              <a:t> for </a:t>
            </a:r>
            <a:r>
              <a:rPr lang="en-US" baseline="0" dirty="0" err="1" smtClean="0"/>
              <a:t>asian</a:t>
            </a:r>
            <a:r>
              <a:rPr lang="en-US" baseline="0" dirty="0" smtClean="0"/>
              <a:t> NSCLC – clearly there are many more patients with EGFR mutations, but the remainder add up to a considerable percentage.  </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7</a:t>
            </a:fld>
            <a:endParaRPr lang="en-GB"/>
          </a:p>
        </p:txBody>
      </p:sp>
    </p:spTree>
    <p:extLst>
      <p:ext uri="{BB962C8B-B14F-4D97-AF65-F5344CB8AC3E}">
        <p14:creationId xmlns:p14="http://schemas.microsoft.com/office/powerpoint/2010/main" val="368978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point is that</a:t>
            </a:r>
            <a:r>
              <a:rPr lang="en-US" baseline="0" dirty="0" smtClean="0"/>
              <a:t> Squamous Cell Carcinomas have significant numbers of patients with treatable mutations.</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8</a:t>
            </a:fld>
            <a:endParaRPr lang="en-GB"/>
          </a:p>
        </p:txBody>
      </p:sp>
    </p:spTree>
    <p:extLst>
      <p:ext uri="{BB962C8B-B14F-4D97-AF65-F5344CB8AC3E}">
        <p14:creationId xmlns:p14="http://schemas.microsoft.com/office/powerpoint/2010/main" val="368978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a year or two ago,</a:t>
            </a:r>
            <a:r>
              <a:rPr lang="en-US" baseline="0" dirty="0" smtClean="0"/>
              <a:t> at least in the UK, only EGFR mutation really mattered as drugs were not available to treat other mutations.  How things have changed!  There are now several choices of small molecule for patients with EGFR mutations, and </a:t>
            </a:r>
            <a:r>
              <a:rPr lang="en-US" baseline="0" dirty="0" err="1" smtClean="0"/>
              <a:t>afatinib</a:t>
            </a:r>
            <a:r>
              <a:rPr lang="en-US" baseline="0" dirty="0" smtClean="0"/>
              <a:t> is a pan-HER inhibitor which even hits the T790M resistance mutation.  Antibodies are worth a mention – in combination it appears that </a:t>
            </a:r>
            <a:r>
              <a:rPr lang="en-US" baseline="0" dirty="0" err="1" smtClean="0"/>
              <a:t>cetuximab</a:t>
            </a:r>
            <a:r>
              <a:rPr lang="en-US" baseline="0" dirty="0" smtClean="0"/>
              <a:t> may have activity, </a:t>
            </a:r>
            <a:r>
              <a:rPr lang="en-US" baseline="0" dirty="0" err="1" smtClean="0"/>
              <a:t>bevacizumab</a:t>
            </a:r>
            <a:r>
              <a:rPr lang="en-US" baseline="0" dirty="0" smtClean="0"/>
              <a:t> has been used with success, and HER2 amplified cases have responded to </a:t>
            </a:r>
            <a:r>
              <a:rPr lang="en-US" baseline="0" dirty="0" err="1" smtClean="0"/>
              <a:t>trastuzumab</a:t>
            </a:r>
            <a:r>
              <a:rPr lang="en-US" baseline="0" dirty="0" smtClean="0"/>
              <a:t> (Herceptin).  </a:t>
            </a:r>
            <a:r>
              <a:rPr lang="en-US" baseline="0" dirty="0" err="1" smtClean="0"/>
              <a:t>Crizotinin</a:t>
            </a:r>
            <a:r>
              <a:rPr lang="en-US" baseline="0" dirty="0" smtClean="0"/>
              <a:t> is well established for EML-ALK </a:t>
            </a:r>
            <a:r>
              <a:rPr lang="en-US" baseline="0" dirty="0" err="1" smtClean="0"/>
              <a:t>tumours</a:t>
            </a:r>
            <a:r>
              <a:rPr lang="en-US" baseline="0" dirty="0" smtClean="0"/>
              <a:t>, and </a:t>
            </a:r>
            <a:r>
              <a:rPr lang="en-US" baseline="0" dirty="0" err="1" smtClean="0"/>
              <a:t>selumetinib</a:t>
            </a:r>
            <a:r>
              <a:rPr lang="en-US" baseline="0" dirty="0" smtClean="0"/>
              <a:t> is an interesting MEK </a:t>
            </a:r>
            <a:r>
              <a:rPr lang="en-US" baseline="0" dirty="0" err="1" smtClean="0"/>
              <a:t>inhibitior</a:t>
            </a:r>
            <a:r>
              <a:rPr lang="en-US" baseline="0" dirty="0" smtClean="0"/>
              <a:t> showing promise in patients with RAS mutations – a large proportion of NSCLC.  </a:t>
            </a:r>
          </a:p>
          <a:p>
            <a:endParaRPr lang="en-US" baseline="0" dirty="0" smtClean="0"/>
          </a:p>
          <a:p>
            <a:r>
              <a:rPr lang="en-US" dirty="0" smtClean="0"/>
              <a:t>There are other</a:t>
            </a:r>
            <a:r>
              <a:rPr lang="en-US" baseline="0" dirty="0" smtClean="0"/>
              <a:t> agents in the pipeline, though currently without published phase II data – small molecule </a:t>
            </a:r>
            <a:r>
              <a:rPr lang="en-US" baseline="0" dirty="0" err="1" smtClean="0"/>
              <a:t>Akt</a:t>
            </a:r>
            <a:r>
              <a:rPr lang="en-US" baseline="0" dirty="0" smtClean="0"/>
              <a:t> inhibitors and Met inhibitors in particular.  The trick is likely to be in combining these drugs intelligently for individual patients, and handling resistance mechanisms too.  This will need to be matched by increasingly sophisticated diagnostic strategies.</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9</a:t>
            </a:fld>
            <a:endParaRPr lang="en-GB"/>
          </a:p>
        </p:txBody>
      </p:sp>
    </p:spTree>
    <p:extLst>
      <p:ext uri="{BB962C8B-B14F-4D97-AF65-F5344CB8AC3E}">
        <p14:creationId xmlns:p14="http://schemas.microsoft.com/office/powerpoint/2010/main" val="191879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forgotten part of the puzzle is the pre-analytical</a:t>
            </a:r>
            <a:r>
              <a:rPr lang="en-US" baseline="0" dirty="0" smtClean="0"/>
              <a:t> handling of the specimen which can make an enormous difference – so let’s think about the sample rather than the patient pathway for a minute.</a:t>
            </a:r>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10</a:t>
            </a:fld>
            <a:endParaRPr lang="en-GB"/>
          </a:p>
        </p:txBody>
      </p:sp>
    </p:spTree>
    <p:extLst>
      <p:ext uri="{BB962C8B-B14F-4D97-AF65-F5344CB8AC3E}">
        <p14:creationId xmlns:p14="http://schemas.microsoft.com/office/powerpoint/2010/main" val="126626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FE7EB-A601-4CDF-BFAF-0956A4012E64}" type="slidenum">
              <a:rPr lang="en-GB" smtClean="0"/>
              <a:t>12</a:t>
            </a:fld>
            <a:endParaRPr lang="en-GB"/>
          </a:p>
        </p:txBody>
      </p:sp>
    </p:spTree>
    <p:extLst>
      <p:ext uri="{BB962C8B-B14F-4D97-AF65-F5344CB8AC3E}">
        <p14:creationId xmlns:p14="http://schemas.microsoft.com/office/powerpoint/2010/main" val="1266267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4614863"/>
            <a:ext cx="9144000" cy="2270125"/>
          </a:xfrm>
          <a:prstGeom prst="rect">
            <a:avLst/>
          </a:prstGeom>
          <a:noFill/>
          <a:ln w="9525">
            <a:noFill/>
            <a:miter lim="800000"/>
            <a:headEnd/>
            <a:tailEnd/>
          </a:ln>
        </p:spPr>
      </p:pic>
      <p:pic>
        <p:nvPicPr>
          <p:cNvPr id="3" name="Picture 7" descr="WMSlogo"/>
          <p:cNvPicPr>
            <a:picLocks noChangeAspect="1" noChangeArrowheads="1"/>
          </p:cNvPicPr>
          <p:nvPr userDrawn="1"/>
        </p:nvPicPr>
        <p:blipFill>
          <a:blip r:embed="rId3" cstate="print"/>
          <a:srcRect/>
          <a:stretch>
            <a:fillRect/>
          </a:stretch>
        </p:blipFill>
        <p:spPr bwMode="auto">
          <a:xfrm>
            <a:off x="7529446" y="160338"/>
            <a:ext cx="1435167" cy="676373"/>
          </a:xfrm>
          <a:prstGeom prst="rect">
            <a:avLst/>
          </a:prstGeom>
          <a:noFill/>
          <a:ln w="9525">
            <a:noFill/>
            <a:miter lim="800000"/>
            <a:headEnd/>
            <a:tailEnd/>
          </a:ln>
        </p:spPr>
      </p:pic>
      <p:sp>
        <p:nvSpPr>
          <p:cNvPr id="9" name="Title 8"/>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97" y="2130426"/>
            <a:ext cx="7773206"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2138" y="3886200"/>
            <a:ext cx="639972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85397" y="6248400"/>
            <a:ext cx="1905672"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604" y="6248400"/>
            <a:ext cx="2894794"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2932" y="6248400"/>
            <a:ext cx="1905672" cy="457200"/>
          </a:xfrm>
          <a:prstGeom prst="rect">
            <a:avLst/>
          </a:prstGeom>
          <a:ln/>
        </p:spPr>
        <p:txBody>
          <a:bodyPr/>
          <a:lstStyle>
            <a:lvl1pPr>
              <a:defRPr/>
            </a:lvl1pPr>
          </a:lstStyle>
          <a:p>
            <a:pPr>
              <a:defRPr/>
            </a:pPr>
            <a:fld id="{AD04EA16-1C58-48E0-832C-BD5D244640C9}" type="slidenum">
              <a:rPr lang="en-US"/>
              <a:pPr>
                <a:defRPr/>
              </a:pPr>
              <a:t>‹#›</a:t>
            </a:fld>
            <a:endParaRPr lang="en-US"/>
          </a:p>
        </p:txBody>
      </p:sp>
    </p:spTree>
    <p:extLst>
      <p:ext uri="{BB962C8B-B14F-4D97-AF65-F5344CB8AC3E}">
        <p14:creationId xmlns:p14="http://schemas.microsoft.com/office/powerpoint/2010/main" val="3403112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238125" y="930275"/>
            <a:ext cx="8132763" cy="301625"/>
          </a:xfrm>
          <a:prstGeom prst="rect">
            <a:avLst/>
          </a:prstGeo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504825" y="1566863"/>
            <a:ext cx="8129588" cy="1258887"/>
          </a:xfrm>
          <a:prstGeom prst="rect">
            <a:avLst/>
          </a:prstGeom>
        </p:spPr>
        <p:txBody>
          <a:bodyPr/>
          <a:lstStyle/>
          <a:p>
            <a:pPr lvl="0"/>
            <a:endParaRPr lang="es-ES" noProof="0" smtClean="0"/>
          </a:p>
        </p:txBody>
      </p:sp>
      <p:sp>
        <p:nvSpPr>
          <p:cNvPr id="4" name="Rectangle 8"/>
          <p:cNvSpPr>
            <a:spLocks noGrp="1" noChangeArrowheads="1"/>
          </p:cNvSpPr>
          <p:nvPr>
            <p:ph type="ftr" sz="quarter" idx="10"/>
          </p:nvPr>
        </p:nvSpPr>
        <p:spPr>
          <a:xfrm>
            <a:off x="674688" y="6588125"/>
            <a:ext cx="6292850" cy="215900"/>
          </a:xfrm>
          <a:prstGeom prst="rect">
            <a:avLst/>
          </a:prstGeom>
        </p:spPr>
        <p:txBody>
          <a:bodyPr/>
          <a:lstStyle>
            <a:lvl1pPr>
              <a:defRPr sz="800"/>
            </a:lvl1pPr>
          </a:lstStyle>
          <a:p>
            <a:pPr>
              <a:defRPr/>
            </a:pPr>
            <a:r>
              <a:rPr lang="en-US">
                <a:solidFill>
                  <a:srgbClr val="000000"/>
                </a:solidFill>
              </a:rPr>
              <a:t>mCRC 2013 tracker</a:t>
            </a:r>
          </a:p>
        </p:txBody>
      </p:sp>
      <p:sp>
        <p:nvSpPr>
          <p:cNvPr id="5" name="Rectangle 9"/>
          <p:cNvSpPr>
            <a:spLocks noGrp="1" noChangeArrowheads="1"/>
          </p:cNvSpPr>
          <p:nvPr>
            <p:ph type="sldNum" sz="quarter" idx="11"/>
          </p:nvPr>
        </p:nvSpPr>
        <p:spPr>
          <a:xfrm>
            <a:off x="455613" y="6588125"/>
            <a:ext cx="238125" cy="215900"/>
          </a:xfrm>
          <a:prstGeom prst="rect">
            <a:avLst/>
          </a:prstGeom>
        </p:spPr>
        <p:txBody>
          <a:bodyPr/>
          <a:lstStyle>
            <a:lvl1pPr>
              <a:defRPr/>
            </a:lvl1pPr>
          </a:lstStyle>
          <a:p>
            <a:pPr>
              <a:defRPr/>
            </a:pPr>
            <a:fld id="{0E8D9FDA-5151-4D8C-8F3D-726A682C1B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52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67" y="188913"/>
            <a:ext cx="7773206" cy="658812"/>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3567" y="1268414"/>
            <a:ext cx="4254836" cy="4465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7419" y="1268414"/>
            <a:ext cx="4256179" cy="4465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397" y="6248400"/>
            <a:ext cx="1905672"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604" y="6248400"/>
            <a:ext cx="2894794"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2932" y="6248400"/>
            <a:ext cx="1905672" cy="457200"/>
          </a:xfrm>
          <a:prstGeom prst="rect">
            <a:avLst/>
          </a:prstGeom>
        </p:spPr>
        <p:txBody>
          <a:bodyPr/>
          <a:lstStyle>
            <a:lvl1pPr>
              <a:defRPr/>
            </a:lvl1pPr>
          </a:lstStyle>
          <a:p>
            <a:fld id="{D82F91E2-2120-40B8-9275-D5F45B1E2162}" type="slidenum">
              <a:rPr lang="en-US"/>
              <a:pPr/>
              <a:t>‹#›</a:t>
            </a:fld>
            <a:endParaRPr lang="en-US"/>
          </a:p>
        </p:txBody>
      </p:sp>
    </p:spTree>
    <p:extLst>
      <p:ext uri="{BB962C8B-B14F-4D97-AF65-F5344CB8AC3E}">
        <p14:creationId xmlns:p14="http://schemas.microsoft.com/office/powerpoint/2010/main" val="394758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2691" name="Text Box 3"/>
          <p:cNvSpPr txBox="1">
            <a:spLocks noChangeArrowheads="1"/>
          </p:cNvSpPr>
          <p:nvPr userDrawn="1"/>
        </p:nvSpPr>
        <p:spPr bwMode="auto">
          <a:xfrm>
            <a:off x="539750" y="1374775"/>
            <a:ext cx="8280400" cy="3506788"/>
          </a:xfrm>
          <a:prstGeom prst="rect">
            <a:avLst/>
          </a:prstGeom>
          <a:noFill/>
          <a:ln w="9525">
            <a:noFill/>
            <a:miter lim="800000"/>
            <a:headEnd/>
            <a:tailEnd/>
          </a:ln>
          <a:effectLst/>
        </p:spPr>
        <p:txBody>
          <a:bodyPr>
            <a:spAutoFit/>
          </a:bodyPr>
          <a:lstStyle/>
          <a:p>
            <a:pPr>
              <a:spcBef>
                <a:spcPct val="50000"/>
              </a:spcBef>
              <a:defRPr/>
            </a:pPr>
            <a:endParaRPr lang="en-GB" sz="3200"/>
          </a:p>
          <a:p>
            <a:pPr>
              <a:spcBef>
                <a:spcPct val="50000"/>
              </a:spcBef>
              <a:defRPr/>
            </a:pPr>
            <a:endParaRPr lang="en-GB" sz="3200"/>
          </a:p>
          <a:p>
            <a:pPr>
              <a:spcBef>
                <a:spcPct val="50000"/>
              </a:spcBef>
              <a:defRPr/>
            </a:pPr>
            <a:endParaRPr lang="en-GB" sz="3200"/>
          </a:p>
          <a:p>
            <a:pPr>
              <a:spcBef>
                <a:spcPct val="50000"/>
              </a:spcBef>
              <a:defRPr/>
            </a:pPr>
            <a:endParaRPr lang="en-GB" sz="3200"/>
          </a:p>
          <a:p>
            <a:pPr>
              <a:spcBef>
                <a:spcPct val="50000"/>
              </a:spcBef>
              <a:defRPr/>
            </a:pPr>
            <a:endParaRPr lang="en-GB" sz="3200"/>
          </a:p>
        </p:txBody>
      </p:sp>
      <p:pic>
        <p:nvPicPr>
          <p:cNvPr id="1028" name="Picture 4" descr="WMSlogo"/>
          <p:cNvPicPr>
            <a:picLocks noChangeAspect="1" noChangeArrowheads="1"/>
          </p:cNvPicPr>
          <p:nvPr userDrawn="1"/>
        </p:nvPicPr>
        <p:blipFill>
          <a:blip r:embed="rId24" cstate="print"/>
          <a:srcRect/>
          <a:stretch>
            <a:fillRect/>
          </a:stretch>
        </p:blipFill>
        <p:spPr bwMode="auto">
          <a:xfrm>
            <a:off x="7740352" y="6021288"/>
            <a:ext cx="1215753" cy="57296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92" r:id="rId20"/>
    <p:sldLayoutId id="2147483694" r:id="rId21"/>
    <p:sldLayoutId id="2147483695" r:id="rId22"/>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chart" Target="../charts/chart4.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5.gif"/><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srcRect/>
          <a:stretch>
            <a:fillRect/>
          </a:stretch>
        </p:blipFill>
        <p:spPr bwMode="auto">
          <a:xfrm>
            <a:off x="0" y="4614863"/>
            <a:ext cx="9144000" cy="2270125"/>
          </a:xfrm>
          <a:prstGeom prst="rect">
            <a:avLst/>
          </a:prstGeom>
          <a:noFill/>
          <a:ln w="9525">
            <a:noFill/>
            <a:miter lim="800000"/>
            <a:headEnd/>
            <a:tailEnd/>
          </a:ln>
        </p:spPr>
      </p:pic>
      <p:sp>
        <p:nvSpPr>
          <p:cNvPr id="3075" name="Text Box 17"/>
          <p:cNvSpPr txBox="1">
            <a:spLocks noChangeArrowheads="1"/>
          </p:cNvSpPr>
          <p:nvPr/>
        </p:nvSpPr>
        <p:spPr bwMode="auto">
          <a:xfrm>
            <a:off x="1835150" y="1484313"/>
            <a:ext cx="5400675" cy="366712"/>
          </a:xfrm>
          <a:prstGeom prst="rect">
            <a:avLst/>
          </a:prstGeom>
          <a:noFill/>
          <a:ln w="9525">
            <a:noFill/>
            <a:miter lim="800000"/>
            <a:headEnd/>
            <a:tailEnd/>
          </a:ln>
        </p:spPr>
        <p:txBody>
          <a:bodyPr>
            <a:spAutoFit/>
          </a:bodyPr>
          <a:lstStyle/>
          <a:p>
            <a:pPr>
              <a:spcBef>
                <a:spcPct val="50000"/>
              </a:spcBef>
            </a:pPr>
            <a:endParaRPr lang="en-US"/>
          </a:p>
        </p:txBody>
      </p:sp>
      <p:sp>
        <p:nvSpPr>
          <p:cNvPr id="3076" name="Text Box 18"/>
          <p:cNvSpPr txBox="1">
            <a:spLocks noChangeArrowheads="1"/>
          </p:cNvSpPr>
          <p:nvPr/>
        </p:nvSpPr>
        <p:spPr bwMode="auto">
          <a:xfrm>
            <a:off x="539552" y="1067504"/>
            <a:ext cx="8136904" cy="1200329"/>
          </a:xfrm>
          <a:prstGeom prst="rect">
            <a:avLst/>
          </a:prstGeom>
          <a:noFill/>
          <a:ln w="9525">
            <a:noFill/>
            <a:miter lim="800000"/>
            <a:headEnd/>
            <a:tailEnd/>
          </a:ln>
        </p:spPr>
        <p:txBody>
          <a:bodyPr wrap="square">
            <a:spAutoFit/>
          </a:bodyPr>
          <a:lstStyle/>
          <a:p>
            <a:r>
              <a:rPr lang="en-GB" sz="3600" b="1" dirty="0"/>
              <a:t>Advances in mutation testing: novel samples and new methodologies</a:t>
            </a:r>
            <a:endParaRPr lang="en-US" sz="3600" dirty="0"/>
          </a:p>
        </p:txBody>
      </p:sp>
      <p:sp>
        <p:nvSpPr>
          <p:cNvPr id="5" name="Text Box 18"/>
          <p:cNvSpPr txBox="1">
            <a:spLocks noChangeArrowheads="1"/>
          </p:cNvSpPr>
          <p:nvPr/>
        </p:nvSpPr>
        <p:spPr bwMode="auto">
          <a:xfrm>
            <a:off x="611560" y="2636912"/>
            <a:ext cx="7776863" cy="2400657"/>
          </a:xfrm>
          <a:prstGeom prst="rect">
            <a:avLst/>
          </a:prstGeom>
          <a:noFill/>
          <a:ln w="9525">
            <a:noFill/>
            <a:miter lim="800000"/>
            <a:headEnd/>
            <a:tailEnd/>
          </a:ln>
        </p:spPr>
        <p:txBody>
          <a:bodyPr wrap="square">
            <a:spAutoFit/>
          </a:bodyPr>
          <a:lstStyle/>
          <a:p>
            <a:pPr algn="ctr">
              <a:spcBef>
                <a:spcPct val="50000"/>
              </a:spcBef>
            </a:pPr>
            <a:r>
              <a:rPr lang="en-GB" sz="2400" b="1" dirty="0"/>
              <a:t>Professor Ian A Cree</a:t>
            </a:r>
          </a:p>
          <a:p>
            <a:pPr algn="ctr">
              <a:spcBef>
                <a:spcPct val="50000"/>
              </a:spcBef>
            </a:pPr>
            <a:r>
              <a:rPr lang="en-GB" sz="2400" b="1" dirty="0" smtClean="0"/>
              <a:t>Warwick </a:t>
            </a:r>
            <a:r>
              <a:rPr lang="en-GB" sz="2400" b="1" dirty="0"/>
              <a:t>Medical School </a:t>
            </a:r>
            <a:endParaRPr lang="en-GB" sz="2400" b="1" dirty="0" smtClean="0"/>
          </a:p>
          <a:p>
            <a:pPr algn="ctr">
              <a:spcBef>
                <a:spcPct val="50000"/>
              </a:spcBef>
            </a:pPr>
            <a:r>
              <a:rPr lang="en-GB" sz="2400" b="1" dirty="0" smtClean="0"/>
              <a:t>i.a.cree@warwick.ac.uk</a:t>
            </a:r>
            <a:endParaRPr lang="en-GB" sz="2400" b="1" dirty="0"/>
          </a:p>
          <a:p>
            <a:pPr algn="ctr">
              <a:spcBef>
                <a:spcPct val="50000"/>
              </a:spcBef>
            </a:pPr>
            <a:endParaRPr lang="en-GB"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i="1" dirty="0" smtClean="0"/>
              <a:t>EGFR</a:t>
            </a:r>
            <a:r>
              <a:rPr lang="en-GB" dirty="0" smtClean="0"/>
              <a:t> mutations and beyond…</a:t>
            </a:r>
          </a:p>
          <a:p>
            <a:pPr marL="457200" indent="-457200">
              <a:buFont typeface="Arial"/>
              <a:buChar char="•"/>
            </a:pPr>
            <a:r>
              <a:rPr lang="en-GB" b="1" dirty="0"/>
              <a:t>Pre-analytical issues</a:t>
            </a:r>
          </a:p>
          <a:p>
            <a:pPr marL="457200" lvl="0" indent="-457200">
              <a:buFont typeface="Arial"/>
              <a:buChar char="•"/>
            </a:pPr>
            <a:r>
              <a:rPr lang="en-GB" dirty="0" smtClean="0"/>
              <a:t>Techniques in clinical practice</a:t>
            </a:r>
          </a:p>
          <a:p>
            <a:pPr marL="457200" lvl="0" indent="-457200">
              <a:buFont typeface="Arial"/>
              <a:buChar char="•"/>
            </a:pPr>
            <a:r>
              <a:rPr lang="en-GB" dirty="0" smtClean="0"/>
              <a:t>New methods for mutation </a:t>
            </a:r>
            <a:r>
              <a:rPr lang="en-GB" dirty="0"/>
              <a:t>testing</a:t>
            </a:r>
            <a:endParaRPr lang="en-US" sz="4000" dirty="0"/>
          </a:p>
          <a:p>
            <a:pPr marL="457200" lvl="0" indent="-457200">
              <a:buFont typeface="Arial"/>
              <a:buChar char="•"/>
            </a:pPr>
            <a:r>
              <a:rPr lang="en-GB" dirty="0" smtClean="0"/>
              <a:t>Alternative samples for mutation </a:t>
            </a:r>
            <a:r>
              <a:rPr lang="en-GB" dirty="0"/>
              <a:t>testing</a:t>
            </a:r>
            <a:endParaRPr lang="en-US" sz="4000" dirty="0"/>
          </a:p>
          <a:p>
            <a:pPr marL="457200" lvl="0" indent="-457200">
              <a:buFont typeface="Arial"/>
              <a:buChar char="•"/>
            </a:pPr>
            <a:r>
              <a:rPr lang="en-US" dirty="0"/>
              <a:t>Implications – colorectal cancer</a:t>
            </a:r>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1266878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i="1" dirty="0" smtClean="0">
                <a:solidFill>
                  <a:srgbClr val="002060"/>
                </a:solidFill>
              </a:rPr>
              <a:t>Sample pathway</a:t>
            </a:r>
            <a:endParaRPr lang="en-GB" sz="4000" i="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5007733"/>
              </p:ext>
            </p:extLst>
          </p:nvPr>
        </p:nvGraphicFramePr>
        <p:xfrm>
          <a:off x="457200" y="1600200"/>
          <a:ext cx="857929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769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Tissue selection</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x-none" sz="2800" smtClean="0"/>
              <a:t>Histopathol</a:t>
            </a:r>
            <a:r>
              <a:rPr lang="en-GB" sz="2800" dirty="0" smtClean="0"/>
              <a:t>o</a:t>
            </a:r>
            <a:r>
              <a:rPr lang="x-none" sz="2800" smtClean="0"/>
              <a:t>gist’s input </a:t>
            </a:r>
            <a:r>
              <a:rPr lang="en-GB" sz="2800" dirty="0" smtClean="0"/>
              <a:t>is </a:t>
            </a:r>
            <a:r>
              <a:rPr lang="x-none" sz="2800" smtClean="0"/>
              <a:t>critical </a:t>
            </a:r>
            <a:r>
              <a:rPr lang="x-none" sz="2800" dirty="0" smtClean="0"/>
              <a:t>– is there any cancer in the sample you’re testing?</a:t>
            </a:r>
          </a:p>
          <a:p>
            <a:pPr marL="457200" lvl="0" indent="-457200">
              <a:buFont typeface="Arial"/>
              <a:buChar char="•"/>
            </a:pPr>
            <a:r>
              <a:rPr lang="x-none" sz="2800" smtClean="0"/>
              <a:t>Microdissection </a:t>
            </a:r>
            <a:r>
              <a:rPr lang="x-none" sz="2800"/>
              <a:t>– </a:t>
            </a:r>
            <a:r>
              <a:rPr lang="x-none" sz="2800" dirty="0" smtClean="0"/>
              <a:t>handle with </a:t>
            </a:r>
            <a:r>
              <a:rPr lang="x-none" sz="2800" smtClean="0"/>
              <a:t>care…</a:t>
            </a:r>
            <a:endParaRPr lang="x-none" sz="2800" dirty="0" smtClean="0"/>
          </a:p>
          <a:p>
            <a:pPr marL="457200" lvl="0" indent="-457200">
              <a:buFont typeface="Arial"/>
              <a:buChar char="•"/>
            </a:pPr>
            <a:r>
              <a:rPr lang="x-none" sz="2800" dirty="0" smtClean="0"/>
              <a:t>Define the % neoplastic cells – not % tumour!</a:t>
            </a:r>
          </a:p>
          <a:p>
            <a:pPr marL="457200" lvl="0" indent="-457200">
              <a:buFont typeface="Arial"/>
              <a:buChar char="•"/>
            </a:pPr>
            <a:endParaRPr lang="x-none" sz="2800" dirty="0" smtClean="0"/>
          </a:p>
          <a:p>
            <a:pPr marL="457200" lvl="0" indent="-457200">
              <a:buFont typeface="Arial"/>
              <a:buChar char="•"/>
            </a:pPr>
            <a:endParaRPr lang="en-US" dirty="0"/>
          </a:p>
          <a:p>
            <a:pPr marL="457200" indent="-457200">
              <a:buFont typeface="Arial"/>
              <a:buChar char="•"/>
            </a:pPr>
            <a:endParaRPr lang="en-GB" sz="1800" dirty="0" smtClean="0"/>
          </a:p>
          <a:p>
            <a:pPr marL="0" indent="0"/>
            <a:endParaRPr lang="en-GB" sz="2400" dirty="0" smtClean="0"/>
          </a:p>
          <a:p>
            <a:r>
              <a:rPr lang="en-GB" sz="2400" dirty="0"/>
              <a:t>	</a:t>
            </a:r>
          </a:p>
        </p:txBody>
      </p:sp>
    </p:spTree>
    <p:extLst>
      <p:ext uri="{BB962C8B-B14F-4D97-AF65-F5344CB8AC3E}">
        <p14:creationId xmlns:p14="http://schemas.microsoft.com/office/powerpoint/2010/main" val="104523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DNA extraction</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x-none" sz="2800" dirty="0" smtClean="0"/>
              <a:t>Multiple methods available:</a:t>
            </a:r>
          </a:p>
          <a:p>
            <a:pPr marL="984250" lvl="1" indent="-269875"/>
            <a:r>
              <a:rPr lang="x-none" sz="2400" dirty="0" smtClean="0"/>
              <a:t>Filter-based</a:t>
            </a:r>
          </a:p>
          <a:p>
            <a:pPr marL="984250" lvl="1" indent="-269875"/>
            <a:r>
              <a:rPr lang="x-none" sz="2400" dirty="0" smtClean="0"/>
              <a:t>Magnetic beads </a:t>
            </a:r>
          </a:p>
          <a:p>
            <a:pPr marL="457200" lvl="0" indent="-457200">
              <a:buFont typeface="Arial"/>
              <a:buChar char="•"/>
            </a:pPr>
            <a:r>
              <a:rPr lang="x-none" sz="2400" dirty="0" smtClean="0"/>
              <a:t>Maxwell</a:t>
            </a:r>
            <a:r>
              <a:rPr lang="x-none" sz="2400" baseline="30000" dirty="0" smtClean="0"/>
              <a:t>TM </a:t>
            </a:r>
            <a:r>
              <a:rPr lang="x-none" sz="2400" dirty="0" smtClean="0"/>
              <a:t>(Promega) – automated extraction from FFPE punches or sections/scrapings</a:t>
            </a:r>
          </a:p>
          <a:p>
            <a:pPr marL="457200" lvl="0" indent="-457200">
              <a:buFont typeface="Arial"/>
              <a:buChar char="•"/>
            </a:pPr>
            <a:r>
              <a:rPr lang="x-none" sz="2400" dirty="0" smtClean="0"/>
              <a:t>DNA content – Nanodrop</a:t>
            </a:r>
            <a:r>
              <a:rPr lang="x-none" sz="2400" baseline="30000" dirty="0" smtClean="0"/>
              <a:t>TM</a:t>
            </a:r>
            <a:r>
              <a:rPr lang="x-none" sz="2400" dirty="0" smtClean="0"/>
              <a:t>, Qubit</a:t>
            </a:r>
            <a:r>
              <a:rPr lang="x-none" sz="2400" baseline="30000" dirty="0" smtClean="0"/>
              <a:t>TM</a:t>
            </a:r>
            <a:endParaRPr lang="x-none" sz="2800" baseline="30000" dirty="0" smtClean="0"/>
          </a:p>
          <a:p>
            <a:pPr marL="457200" lvl="0" indent="-457200">
              <a:buFont typeface="Arial"/>
              <a:buChar char="•"/>
            </a:pPr>
            <a:endParaRPr lang="x-none" sz="2800" dirty="0" smtClean="0"/>
          </a:p>
          <a:p>
            <a:pPr marL="457200" lvl="0" indent="-457200">
              <a:buFont typeface="Arial"/>
              <a:buChar char="•"/>
            </a:pPr>
            <a:endParaRPr lang="en-US" dirty="0"/>
          </a:p>
          <a:p>
            <a:pPr marL="457200" indent="-457200">
              <a:buFont typeface="Arial"/>
              <a:buChar char="•"/>
            </a:pPr>
            <a:endParaRPr lang="en-GB" sz="1800" dirty="0" smtClean="0"/>
          </a:p>
          <a:p>
            <a:pPr marL="0" indent="0"/>
            <a:endParaRPr lang="en-GB" sz="2400" dirty="0" smtClean="0"/>
          </a:p>
          <a:p>
            <a:r>
              <a:rPr lang="en-GB" sz="2400" dirty="0"/>
              <a:t>	</a:t>
            </a:r>
          </a:p>
        </p:txBody>
      </p:sp>
      <p:sp>
        <p:nvSpPr>
          <p:cNvPr id="4" name="TextBox 3"/>
          <p:cNvSpPr txBox="1"/>
          <p:nvPr/>
        </p:nvSpPr>
        <p:spPr>
          <a:xfrm>
            <a:off x="467544" y="6309320"/>
            <a:ext cx="6696744" cy="307777"/>
          </a:xfrm>
          <a:prstGeom prst="rect">
            <a:avLst/>
          </a:prstGeom>
          <a:noFill/>
        </p:spPr>
        <p:txBody>
          <a:bodyPr wrap="square" rtlCol="0">
            <a:spAutoFit/>
          </a:bodyPr>
          <a:lstStyle/>
          <a:p>
            <a:r>
              <a:rPr lang="en-GB" sz="1400" dirty="0" smtClean="0"/>
              <a:t>FFPE, formalin-fixed paraffin-embedded</a:t>
            </a:r>
            <a:endParaRPr lang="en-GB" sz="1400" dirty="0"/>
          </a:p>
        </p:txBody>
      </p:sp>
    </p:spTree>
    <p:extLst>
      <p:ext uri="{BB962C8B-B14F-4D97-AF65-F5344CB8AC3E}">
        <p14:creationId xmlns:p14="http://schemas.microsoft.com/office/powerpoint/2010/main" val="2465205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i="1" dirty="0" smtClean="0"/>
              <a:t>EGFR</a:t>
            </a:r>
            <a:r>
              <a:rPr lang="en-GB" dirty="0" smtClean="0"/>
              <a:t> mutations and beyond…</a:t>
            </a:r>
          </a:p>
          <a:p>
            <a:pPr marL="457200" indent="-457200">
              <a:buFont typeface="Arial"/>
              <a:buChar char="•"/>
            </a:pPr>
            <a:r>
              <a:rPr lang="en-GB" dirty="0"/>
              <a:t>Pre-analytical issues</a:t>
            </a:r>
          </a:p>
          <a:p>
            <a:pPr marL="457200" lvl="0" indent="-457200">
              <a:buFont typeface="Arial"/>
              <a:buChar char="•"/>
            </a:pPr>
            <a:r>
              <a:rPr lang="en-GB" b="1" dirty="0" smtClean="0"/>
              <a:t>Techniques in clinical practice</a:t>
            </a:r>
          </a:p>
          <a:p>
            <a:pPr marL="457200" lvl="0" indent="-457200">
              <a:buFont typeface="Arial"/>
              <a:buChar char="•"/>
            </a:pPr>
            <a:r>
              <a:rPr lang="en-GB" dirty="0" smtClean="0"/>
              <a:t>New methods for mutation </a:t>
            </a:r>
            <a:r>
              <a:rPr lang="en-GB" dirty="0"/>
              <a:t>testing</a:t>
            </a:r>
            <a:endParaRPr lang="en-US" sz="4000" dirty="0"/>
          </a:p>
          <a:p>
            <a:pPr marL="457200" lvl="0" indent="-457200">
              <a:buFont typeface="Arial"/>
              <a:buChar char="•"/>
            </a:pPr>
            <a:r>
              <a:rPr lang="en-GB" dirty="0" smtClean="0"/>
              <a:t>Alternative samples for mutation </a:t>
            </a:r>
            <a:r>
              <a:rPr lang="en-GB" dirty="0"/>
              <a:t>testing</a:t>
            </a:r>
            <a:endParaRPr lang="en-US" sz="4000" dirty="0"/>
          </a:p>
          <a:p>
            <a:pPr marL="457200" lvl="0" indent="-457200">
              <a:buFont typeface="Arial"/>
              <a:buChar char="•"/>
            </a:pPr>
            <a:r>
              <a:rPr lang="en-US" dirty="0"/>
              <a:t>Implications – colorectal cancer</a:t>
            </a:r>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178900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3567" y="188913"/>
            <a:ext cx="8105153" cy="792162"/>
          </a:xfrm>
        </p:spPr>
        <p:txBody>
          <a:bodyPr/>
          <a:lstStyle/>
          <a:p>
            <a:pPr algn="l"/>
            <a:r>
              <a:rPr lang="en-GB" sz="3200" b="1" i="1" dirty="0" smtClean="0">
                <a:solidFill>
                  <a:srgbClr val="002060"/>
                </a:solidFill>
                <a:latin typeface="Arial" pitchFamily="34" charset="0"/>
              </a:rPr>
              <a:t>Current methods for mutation testing</a:t>
            </a:r>
            <a:endParaRPr lang="en-GB" sz="3200" b="1" i="1" dirty="0">
              <a:solidFill>
                <a:srgbClr val="002060"/>
              </a:solidFill>
              <a:latin typeface="Arial" pitchFamily="34" charset="0"/>
            </a:endParaRPr>
          </a:p>
        </p:txBody>
      </p:sp>
      <p:sp>
        <p:nvSpPr>
          <p:cNvPr id="3" name="Content Placeholder 2"/>
          <p:cNvSpPr>
            <a:spLocks noGrp="1"/>
          </p:cNvSpPr>
          <p:nvPr>
            <p:ph idx="1"/>
          </p:nvPr>
        </p:nvSpPr>
        <p:spPr>
          <a:xfrm>
            <a:off x="457200" y="1595933"/>
            <a:ext cx="8229600" cy="4713387"/>
          </a:xfrm>
        </p:spPr>
        <p:txBody>
          <a:bodyPr/>
          <a:lstStyle/>
          <a:p>
            <a:pPr marL="457200" lvl="0" indent="-457200">
              <a:buFont typeface="Arial"/>
              <a:buChar char="•"/>
            </a:pPr>
            <a:r>
              <a:rPr lang="x-none" sz="2800" dirty="0" smtClean="0"/>
              <a:t>Sequencing</a:t>
            </a:r>
          </a:p>
          <a:p>
            <a:pPr marL="984250" lvl="1" indent="-269875">
              <a:buFont typeface="Arial" pitchFamily="34" charset="0"/>
              <a:buChar char="–"/>
            </a:pPr>
            <a:r>
              <a:rPr lang="x-none" sz="2400" dirty="0" smtClean="0"/>
              <a:t>Sanger, Pyrosequencing</a:t>
            </a:r>
            <a:r>
              <a:rPr lang="x-none" sz="2400" smtClean="0"/>
              <a:t>, </a:t>
            </a:r>
            <a:r>
              <a:rPr lang="en-GB" sz="2400" dirty="0" smtClean="0"/>
              <a:t>n</a:t>
            </a:r>
            <a:r>
              <a:rPr lang="x-none" sz="2400" smtClean="0"/>
              <a:t>ext</a:t>
            </a:r>
            <a:r>
              <a:rPr lang="en-GB" sz="2400" dirty="0" smtClean="0"/>
              <a:t>-</a:t>
            </a:r>
            <a:r>
              <a:rPr lang="x-none" sz="2400" smtClean="0"/>
              <a:t>generation</a:t>
            </a:r>
            <a:endParaRPr lang="x-none" sz="2400" dirty="0" smtClean="0"/>
          </a:p>
          <a:p>
            <a:pPr marL="984250" lvl="1" indent="-269875">
              <a:buFont typeface="Arial" pitchFamily="34" charset="0"/>
              <a:buChar char="–"/>
            </a:pPr>
            <a:r>
              <a:rPr lang="x-none" sz="2400" dirty="0" smtClean="0"/>
              <a:t>All demand considerable molecular expertise, but coverage of possible mutations </a:t>
            </a:r>
            <a:r>
              <a:rPr lang="x-none" sz="2400" smtClean="0"/>
              <a:t>is better</a:t>
            </a:r>
            <a:endParaRPr lang="x-none" sz="2400" dirty="0" smtClean="0"/>
          </a:p>
          <a:p>
            <a:pPr marL="457200" lvl="0" indent="-457200">
              <a:buFont typeface="Arial"/>
              <a:buChar char="•"/>
            </a:pPr>
            <a:r>
              <a:rPr lang="x-none" sz="2800" dirty="0" smtClean="0"/>
              <a:t>PCR</a:t>
            </a:r>
          </a:p>
          <a:p>
            <a:pPr marL="984250" lvl="1" indent="-269875"/>
            <a:r>
              <a:rPr lang="x-none" sz="2400" dirty="0" smtClean="0"/>
              <a:t>Keep it simple!</a:t>
            </a:r>
          </a:p>
          <a:p>
            <a:pPr marL="984250" lvl="1" indent="-269875"/>
            <a:r>
              <a:rPr lang="en-GB" sz="2400" dirty="0" smtClean="0"/>
              <a:t>c</a:t>
            </a:r>
            <a:r>
              <a:rPr lang="x-none" sz="2400" smtClean="0"/>
              <a:t>obas </a:t>
            </a:r>
            <a:r>
              <a:rPr lang="x-none" sz="2400" dirty="0" smtClean="0"/>
              <a:t>(Roche) and Therascreen (Qiagen) are popular and cover most of the mutations for which clinical response </a:t>
            </a:r>
            <a:r>
              <a:rPr lang="x-none" sz="2400" smtClean="0"/>
              <a:t>is established</a:t>
            </a:r>
            <a:endParaRPr lang="x-none" sz="2400" dirty="0" smtClean="0"/>
          </a:p>
          <a:p>
            <a:pPr marL="857250" lvl="1" indent="-457200">
              <a:buFont typeface="Arial"/>
              <a:buChar char="•"/>
            </a:pPr>
            <a:endParaRPr lang="x-none" sz="2400" dirty="0" smtClean="0"/>
          </a:p>
          <a:p>
            <a:pPr marL="457200" lvl="0" indent="-457200">
              <a:buFont typeface="Arial"/>
              <a:buChar char="•"/>
            </a:pPr>
            <a:endParaRPr lang="x-none" sz="2800" dirty="0" smtClean="0"/>
          </a:p>
          <a:p>
            <a:pPr marL="457200" lvl="0" indent="-457200">
              <a:buFont typeface="Arial"/>
              <a:buChar char="•"/>
            </a:pPr>
            <a:endParaRPr lang="en-US" dirty="0"/>
          </a:p>
          <a:p>
            <a:pPr marL="457200" indent="-457200">
              <a:buFont typeface="Arial"/>
              <a:buChar char="•"/>
            </a:pPr>
            <a:endParaRPr lang="en-GB" sz="1800" dirty="0" smtClean="0"/>
          </a:p>
          <a:p>
            <a:pPr marL="0" indent="0"/>
            <a:endParaRPr lang="en-GB" sz="2400" dirty="0" smtClean="0"/>
          </a:p>
          <a:p>
            <a:r>
              <a:rPr lang="en-GB" sz="2400" dirty="0"/>
              <a:t>	</a:t>
            </a:r>
          </a:p>
        </p:txBody>
      </p:sp>
      <p:sp>
        <p:nvSpPr>
          <p:cNvPr id="4" name="TextBox 3"/>
          <p:cNvSpPr txBox="1"/>
          <p:nvPr/>
        </p:nvSpPr>
        <p:spPr>
          <a:xfrm>
            <a:off x="395536" y="6334780"/>
            <a:ext cx="6696744" cy="307777"/>
          </a:xfrm>
          <a:prstGeom prst="rect">
            <a:avLst/>
          </a:prstGeom>
          <a:noFill/>
        </p:spPr>
        <p:txBody>
          <a:bodyPr wrap="square" rtlCol="0">
            <a:spAutoFit/>
          </a:bodyPr>
          <a:lstStyle/>
          <a:p>
            <a:r>
              <a:rPr lang="en-GB" sz="1400" dirty="0" smtClean="0"/>
              <a:t>PCR, polymerase chain reaction</a:t>
            </a:r>
            <a:endParaRPr lang="en-GB" sz="1400" dirty="0"/>
          </a:p>
        </p:txBody>
      </p:sp>
    </p:spTree>
    <p:extLst>
      <p:ext uri="{BB962C8B-B14F-4D97-AF65-F5344CB8AC3E}">
        <p14:creationId xmlns:p14="http://schemas.microsoft.com/office/powerpoint/2010/main" val="7142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7350" y="69740"/>
            <a:ext cx="8073082" cy="1152525"/>
          </a:xfrm>
        </p:spPr>
        <p:txBody>
          <a:bodyPr/>
          <a:lstStyle/>
          <a:p>
            <a:pPr algn="l" eaLnBrk="1" hangingPunct="1"/>
            <a:r>
              <a:rPr lang="en-GB" sz="2800" i="1" dirty="0">
                <a:solidFill>
                  <a:srgbClr val="002060"/>
                </a:solidFill>
                <a:latin typeface="Arial" pitchFamily="34" charset="0"/>
              </a:rPr>
              <a:t>Molecular analysis of </a:t>
            </a:r>
            <a:r>
              <a:rPr lang="en-GB" sz="2800" dirty="0" smtClean="0">
                <a:solidFill>
                  <a:srgbClr val="002060"/>
                </a:solidFill>
                <a:latin typeface="Arial" pitchFamily="34" charset="0"/>
              </a:rPr>
              <a:t>EGFR</a:t>
            </a:r>
            <a:r>
              <a:rPr lang="en-GB" sz="2800" i="1" dirty="0" smtClean="0">
                <a:solidFill>
                  <a:srgbClr val="002060"/>
                </a:solidFill>
                <a:latin typeface="Arial" pitchFamily="34" charset="0"/>
              </a:rPr>
              <a:t> </a:t>
            </a:r>
            <a:r>
              <a:rPr lang="en-GB" sz="2800" i="1" dirty="0">
                <a:solidFill>
                  <a:srgbClr val="002060"/>
                </a:solidFill>
                <a:latin typeface="Arial" pitchFamily="34" charset="0"/>
              </a:rPr>
              <a:t>in </a:t>
            </a:r>
            <a:r>
              <a:rPr lang="en-GB" sz="2800" i="1" dirty="0" smtClean="0">
                <a:solidFill>
                  <a:srgbClr val="002060"/>
                </a:solidFill>
                <a:latin typeface="Arial" pitchFamily="34" charset="0"/>
              </a:rPr>
              <a:t>NSCLC </a:t>
            </a:r>
            <a:r>
              <a:rPr lang="en-GB" sz="2800" i="1" dirty="0">
                <a:solidFill>
                  <a:srgbClr val="002060"/>
                </a:solidFill>
                <a:latin typeface="Arial" pitchFamily="34" charset="0"/>
              </a:rPr>
              <a:t>EQA</a:t>
            </a:r>
            <a:r>
              <a:rPr lang="en-GB" sz="2400" b="1" dirty="0">
                <a:solidFill>
                  <a:srgbClr val="FF0000"/>
                </a:solidFill>
                <a:latin typeface="Arial" charset="0"/>
              </a:rPr>
              <a:t/>
            </a:r>
            <a:br>
              <a:rPr lang="en-GB" sz="2400" b="1" dirty="0">
                <a:solidFill>
                  <a:srgbClr val="FF0000"/>
                </a:solidFill>
                <a:latin typeface="Arial" charset="0"/>
              </a:rPr>
            </a:br>
            <a:endParaRPr lang="en-GB" sz="2400" b="1" dirty="0">
              <a:solidFill>
                <a:srgbClr val="FF0000"/>
              </a:solidFill>
              <a:latin typeface="Arial" charset="0"/>
            </a:endParaRPr>
          </a:p>
        </p:txBody>
      </p:sp>
      <p:sp>
        <p:nvSpPr>
          <p:cNvPr id="205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2053" name="Object 1"/>
          <p:cNvGraphicFramePr>
            <a:graphicFrameLocks noChangeAspect="1"/>
          </p:cNvGraphicFramePr>
          <p:nvPr>
            <p:extLst>
              <p:ext uri="{D42A27DB-BD31-4B8C-83A1-F6EECF244321}">
                <p14:modId xmlns:p14="http://schemas.microsoft.com/office/powerpoint/2010/main" val="4285077683"/>
              </p:ext>
            </p:extLst>
          </p:nvPr>
        </p:nvGraphicFramePr>
        <p:xfrm>
          <a:off x="6372200" y="6021288"/>
          <a:ext cx="2641525" cy="576064"/>
        </p:xfrm>
        <a:graphic>
          <a:graphicData uri="http://schemas.openxmlformats.org/presentationml/2006/ole">
            <mc:AlternateContent xmlns:mc="http://schemas.openxmlformats.org/markup-compatibility/2006">
              <mc:Choice xmlns:v="urn:schemas-microsoft-com:vml" Requires="v">
                <p:oleObj spid="_x0000_s1127" name="Picture" r:id="rId4" imgW="1014318" imgH="224058" progId="Word.Picture.8">
                  <p:embed/>
                </p:oleObj>
              </mc:Choice>
              <mc:Fallback>
                <p:oleObj name="Picture" r:id="rId4" imgW="1014318" imgH="22405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6021288"/>
                        <a:ext cx="2641525" cy="576064"/>
                      </a:xfrm>
                      <a:prstGeom prst="rect">
                        <a:avLst/>
                      </a:prstGeom>
                      <a:noFill/>
                      <a:ln>
                        <a:noFill/>
                      </a:ln>
                    </p:spPr>
                  </p:pic>
                </p:oleObj>
              </mc:Fallback>
            </mc:AlternateContent>
          </a:graphicData>
        </a:graphic>
      </p:graphicFrame>
      <p:graphicFrame>
        <p:nvGraphicFramePr>
          <p:cNvPr id="10" name="Chart 9"/>
          <p:cNvGraphicFramePr>
            <a:graphicFrameLocks/>
          </p:cNvGraphicFramePr>
          <p:nvPr>
            <p:extLst>
              <p:ext uri="{D42A27DB-BD31-4B8C-83A1-F6EECF244321}">
                <p14:modId xmlns:p14="http://schemas.microsoft.com/office/powerpoint/2010/main" val="2877488523"/>
              </p:ext>
            </p:extLst>
          </p:nvPr>
        </p:nvGraphicFramePr>
        <p:xfrm>
          <a:off x="971600" y="884598"/>
          <a:ext cx="7040067" cy="5684045"/>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395536" y="6334780"/>
            <a:ext cx="5832648" cy="523220"/>
          </a:xfrm>
          <a:prstGeom prst="rect">
            <a:avLst/>
          </a:prstGeom>
          <a:noFill/>
        </p:spPr>
        <p:txBody>
          <a:bodyPr wrap="square" rtlCol="0">
            <a:spAutoFit/>
          </a:bodyPr>
          <a:lstStyle/>
          <a:p>
            <a:r>
              <a:rPr lang="en-GB" sz="1400" dirty="0" smtClean="0"/>
              <a:t>ARMS, amplification refractory mutation system; EQA, external quality assurance; HRM, high resolution melt; PCR, polymerase chain reaction</a:t>
            </a:r>
            <a:endParaRPr lang="en-GB" sz="1400" dirty="0"/>
          </a:p>
        </p:txBody>
      </p:sp>
    </p:spTree>
    <p:extLst>
      <p:ext uri="{BB962C8B-B14F-4D97-AF65-F5344CB8AC3E}">
        <p14:creationId xmlns:p14="http://schemas.microsoft.com/office/powerpoint/2010/main" val="1074291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i="1" dirty="0" smtClean="0"/>
              <a:t>EGFR </a:t>
            </a:r>
            <a:r>
              <a:rPr lang="en-GB" dirty="0" smtClean="0"/>
              <a:t>mutations and beyond…</a:t>
            </a:r>
          </a:p>
          <a:p>
            <a:pPr marL="457200" indent="-457200">
              <a:buFont typeface="Arial"/>
              <a:buChar char="•"/>
            </a:pPr>
            <a:r>
              <a:rPr lang="en-GB" dirty="0"/>
              <a:t>Pre-analytical issues</a:t>
            </a:r>
          </a:p>
          <a:p>
            <a:pPr marL="457200" lvl="0" indent="-457200">
              <a:buFont typeface="Arial"/>
              <a:buChar char="•"/>
            </a:pPr>
            <a:r>
              <a:rPr lang="en-GB" dirty="0" smtClean="0"/>
              <a:t>Techniques in clinical practice</a:t>
            </a:r>
          </a:p>
          <a:p>
            <a:pPr marL="457200" lvl="0" indent="-457200">
              <a:buFont typeface="Arial"/>
              <a:buChar char="•"/>
            </a:pPr>
            <a:r>
              <a:rPr lang="en-GB" b="1" dirty="0" smtClean="0"/>
              <a:t>New methods for mutation </a:t>
            </a:r>
            <a:r>
              <a:rPr lang="en-GB" b="1" dirty="0"/>
              <a:t>testing</a:t>
            </a:r>
            <a:endParaRPr lang="en-US" sz="4000" b="1" dirty="0"/>
          </a:p>
          <a:p>
            <a:pPr marL="457200" lvl="0" indent="-457200">
              <a:buFont typeface="Arial"/>
              <a:buChar char="•"/>
            </a:pPr>
            <a:r>
              <a:rPr lang="en-GB" dirty="0" smtClean="0"/>
              <a:t>Alternative samples for mutation </a:t>
            </a:r>
            <a:r>
              <a:rPr lang="en-GB" dirty="0"/>
              <a:t>testing</a:t>
            </a:r>
            <a:endParaRPr lang="en-US" sz="4000" dirty="0"/>
          </a:p>
          <a:p>
            <a:pPr marL="457200" lvl="0" indent="-457200">
              <a:buFont typeface="Arial"/>
              <a:buChar char="•"/>
            </a:pPr>
            <a:r>
              <a:rPr lang="en-US" dirty="0"/>
              <a:t>Implications – colorectal cancer</a:t>
            </a:r>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1025350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902" y="188640"/>
            <a:ext cx="7751530" cy="1200329"/>
          </a:xfrm>
          <a:prstGeom prst="rect">
            <a:avLst/>
          </a:prstGeom>
          <a:noFill/>
        </p:spPr>
        <p:txBody>
          <a:bodyPr wrap="square" rtlCol="0">
            <a:spAutoFit/>
          </a:bodyPr>
          <a:lstStyle/>
          <a:p>
            <a:pPr eaLnBrk="0" hangingPunct="0"/>
            <a:r>
              <a:rPr lang="en-GB" sz="3600" b="1" i="1" dirty="0" err="1">
                <a:solidFill>
                  <a:srgbClr val="002060"/>
                </a:solidFill>
                <a:latin typeface="Arial" pitchFamily="34" charset="0"/>
                <a:ea typeface="+mj-ea"/>
                <a:cs typeface="+mj-cs"/>
              </a:rPr>
              <a:t>IonTorrent</a:t>
            </a:r>
            <a:r>
              <a:rPr lang="en-GB" sz="3600" b="1" i="1" dirty="0">
                <a:solidFill>
                  <a:srgbClr val="002060"/>
                </a:solidFill>
                <a:latin typeface="Arial" pitchFamily="34" charset="0"/>
                <a:ea typeface="+mj-ea"/>
                <a:cs typeface="+mj-cs"/>
              </a:rPr>
              <a:t> </a:t>
            </a:r>
            <a:r>
              <a:rPr lang="en-GB" sz="3600" b="1" i="1" dirty="0" smtClean="0">
                <a:solidFill>
                  <a:srgbClr val="002060"/>
                </a:solidFill>
                <a:latin typeface="Arial" pitchFamily="34" charset="0"/>
                <a:ea typeface="+mj-ea"/>
                <a:cs typeface="+mj-cs"/>
              </a:rPr>
              <a:t>next-generation sequencing</a:t>
            </a:r>
            <a:endParaRPr lang="en-GB" sz="3600" b="1" i="1" dirty="0">
              <a:solidFill>
                <a:srgbClr val="002060"/>
              </a:solidFill>
              <a:latin typeface="Arial" pitchFamily="34" charset="0"/>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84784"/>
            <a:ext cx="6480720"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66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790" y="404664"/>
            <a:ext cx="7850650" cy="1323439"/>
          </a:xfrm>
          <a:prstGeom prst="rect">
            <a:avLst/>
          </a:prstGeom>
        </p:spPr>
        <p:txBody>
          <a:bodyPr wrap="square">
            <a:spAutoFit/>
          </a:bodyPr>
          <a:lstStyle/>
          <a:p>
            <a:r>
              <a:rPr lang="en-GB" sz="2000" b="1" i="1" dirty="0" err="1">
                <a:solidFill>
                  <a:srgbClr val="002060"/>
                </a:solidFill>
                <a:latin typeface="Arial" pitchFamily="34" charset="0"/>
                <a:ea typeface="+mj-ea"/>
                <a:cs typeface="+mj-cs"/>
              </a:rPr>
              <a:t>OncoNetwork</a:t>
            </a:r>
            <a:r>
              <a:rPr lang="en-GB" sz="2000" b="1" i="1" dirty="0">
                <a:solidFill>
                  <a:srgbClr val="002060"/>
                </a:solidFill>
                <a:latin typeface="Arial" pitchFamily="34" charset="0"/>
                <a:ea typeface="+mj-ea"/>
                <a:cs typeface="+mj-cs"/>
              </a:rPr>
              <a:t> Consortium: </a:t>
            </a:r>
            <a:r>
              <a:rPr lang="en-GB" sz="2000" b="1" i="1" dirty="0" smtClean="0">
                <a:solidFill>
                  <a:srgbClr val="002060"/>
                </a:solidFill>
                <a:latin typeface="Arial" pitchFamily="34" charset="0"/>
                <a:ea typeface="+mj-ea"/>
                <a:cs typeface="+mj-cs"/>
              </a:rPr>
              <a:t>a </a:t>
            </a:r>
            <a:r>
              <a:rPr lang="en-GB" sz="2000" b="1" i="1" dirty="0">
                <a:solidFill>
                  <a:srgbClr val="002060"/>
                </a:solidFill>
                <a:latin typeface="Arial" pitchFamily="34" charset="0"/>
                <a:ea typeface="+mj-ea"/>
                <a:cs typeface="+mj-cs"/>
              </a:rPr>
              <a:t>European Collaborative  Research </a:t>
            </a:r>
            <a:r>
              <a:rPr lang="en-GB" sz="2000" b="1" i="1" dirty="0" smtClean="0">
                <a:solidFill>
                  <a:srgbClr val="002060"/>
                </a:solidFill>
                <a:latin typeface="Arial" pitchFamily="34" charset="0"/>
                <a:ea typeface="+mj-ea"/>
                <a:cs typeface="+mj-cs"/>
              </a:rPr>
              <a:t>study </a:t>
            </a:r>
            <a:r>
              <a:rPr lang="en-GB" sz="2000" b="1" i="1" dirty="0">
                <a:solidFill>
                  <a:srgbClr val="002060"/>
                </a:solidFill>
                <a:latin typeface="Arial" pitchFamily="34" charset="0"/>
                <a:ea typeface="+mj-ea"/>
                <a:cs typeface="+mj-cs"/>
              </a:rPr>
              <a:t>on the development of a </a:t>
            </a:r>
            <a:r>
              <a:rPr lang="en-GB" sz="2000" b="1" i="1" dirty="0" smtClean="0">
                <a:solidFill>
                  <a:srgbClr val="002060"/>
                </a:solidFill>
                <a:latin typeface="Arial" pitchFamily="34" charset="0"/>
                <a:ea typeface="+mj-ea"/>
                <a:cs typeface="+mj-cs"/>
              </a:rPr>
              <a:t>colon </a:t>
            </a:r>
            <a:r>
              <a:rPr lang="en-GB" sz="2000" b="1" i="1" dirty="0">
                <a:solidFill>
                  <a:srgbClr val="002060"/>
                </a:solidFill>
                <a:latin typeface="Arial" pitchFamily="34" charset="0"/>
                <a:ea typeface="+mj-ea"/>
                <a:cs typeface="+mj-cs"/>
              </a:rPr>
              <a:t>and </a:t>
            </a:r>
            <a:r>
              <a:rPr lang="en-GB" sz="2000" b="1" i="1" dirty="0" smtClean="0">
                <a:solidFill>
                  <a:srgbClr val="002060"/>
                </a:solidFill>
                <a:latin typeface="Arial" pitchFamily="34" charset="0"/>
                <a:ea typeface="+mj-ea"/>
                <a:cs typeface="+mj-cs"/>
              </a:rPr>
              <a:t>lung </a:t>
            </a:r>
            <a:r>
              <a:rPr lang="en-GB" sz="2000" b="1" i="1" dirty="0">
                <a:solidFill>
                  <a:srgbClr val="002060"/>
                </a:solidFill>
                <a:latin typeface="Arial" pitchFamily="34" charset="0"/>
                <a:ea typeface="+mj-ea"/>
                <a:cs typeface="+mj-cs"/>
              </a:rPr>
              <a:t>cancer genes hot spot panel with Ion </a:t>
            </a:r>
            <a:r>
              <a:rPr lang="en-GB" sz="2000" b="1" i="1" dirty="0" err="1">
                <a:solidFill>
                  <a:srgbClr val="002060"/>
                </a:solidFill>
                <a:latin typeface="Arial" pitchFamily="34" charset="0"/>
                <a:ea typeface="+mj-ea"/>
                <a:cs typeface="+mj-cs"/>
              </a:rPr>
              <a:t>AmpliSeq</a:t>
            </a:r>
            <a:r>
              <a:rPr lang="en-GB" sz="2000" b="1" i="1" dirty="0">
                <a:solidFill>
                  <a:srgbClr val="002060"/>
                </a:solidFill>
                <a:latin typeface="Arial" pitchFamily="34" charset="0"/>
                <a:ea typeface="+mj-ea"/>
                <a:cs typeface="+mj-cs"/>
              </a:rPr>
              <a:t>™ </a:t>
            </a:r>
            <a:r>
              <a:rPr lang="en-GB" sz="2000" b="1" i="1" dirty="0" smtClean="0">
                <a:solidFill>
                  <a:srgbClr val="002060"/>
                </a:solidFill>
                <a:latin typeface="Arial" pitchFamily="34" charset="0"/>
                <a:ea typeface="+mj-ea"/>
                <a:cs typeface="+mj-cs"/>
              </a:rPr>
              <a:t>technology </a:t>
            </a:r>
            <a:r>
              <a:rPr lang="en-GB" sz="2000" b="1" i="1" dirty="0">
                <a:solidFill>
                  <a:srgbClr val="002060"/>
                </a:solidFill>
                <a:latin typeface="Arial" pitchFamily="34" charset="0"/>
                <a:ea typeface="+mj-ea"/>
                <a:cs typeface="+mj-cs"/>
              </a:rPr>
              <a:t>on the Ion PGM™ </a:t>
            </a:r>
            <a:r>
              <a:rPr lang="en-GB" sz="2000" b="1" i="1" dirty="0" smtClean="0">
                <a:solidFill>
                  <a:srgbClr val="002060"/>
                </a:solidFill>
                <a:latin typeface="Arial" pitchFamily="34" charset="0"/>
                <a:ea typeface="+mj-ea"/>
                <a:cs typeface="+mj-cs"/>
              </a:rPr>
              <a:t>sequencer </a:t>
            </a:r>
            <a:endParaRPr lang="en-GB" sz="2000" b="1" i="1" dirty="0">
              <a:solidFill>
                <a:srgbClr val="002060"/>
              </a:solidFill>
              <a:latin typeface="Arial" pitchFamily="34" charset="0"/>
              <a:ea typeface="+mj-ea"/>
              <a:cs typeface="+mj-cs"/>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916832"/>
            <a:ext cx="5989939" cy="386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52320" y="5805264"/>
            <a:ext cx="1691680" cy="10527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249039"/>
            <a:ext cx="4100821" cy="26442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6309320"/>
            <a:ext cx="4572000" cy="338554"/>
          </a:xfrm>
          <a:prstGeom prst="rect">
            <a:avLst/>
          </a:prstGeom>
        </p:spPr>
        <p:txBody>
          <a:bodyPr>
            <a:spAutoFit/>
          </a:bodyPr>
          <a:lstStyle/>
          <a:p>
            <a:r>
              <a:rPr lang="en-US" sz="1600" dirty="0" err="1" smtClean="0"/>
              <a:t>www.invitrogen.com</a:t>
            </a:r>
            <a:endParaRPr lang="en-US" sz="1600" dirty="0"/>
          </a:p>
        </p:txBody>
      </p:sp>
    </p:spTree>
    <p:extLst>
      <p:ext uri="{BB962C8B-B14F-4D97-AF65-F5344CB8AC3E}">
        <p14:creationId xmlns:p14="http://schemas.microsoft.com/office/powerpoint/2010/main" val="4202501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397" y="6248400"/>
            <a:ext cx="19056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5" name="Rectangle 3"/>
          <p:cNvSpPr>
            <a:spLocks noChangeArrowheads="1"/>
          </p:cNvSpPr>
          <p:nvPr/>
        </p:nvSpPr>
        <p:spPr bwMode="auto">
          <a:xfrm>
            <a:off x="3124604" y="6248400"/>
            <a:ext cx="28947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8" name="Rectangle 6"/>
          <p:cNvSpPr>
            <a:spLocks noChangeArrowheads="1"/>
          </p:cNvSpPr>
          <p:nvPr/>
        </p:nvSpPr>
        <p:spPr bwMode="auto">
          <a:xfrm>
            <a:off x="813069" y="474663"/>
            <a:ext cx="743050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0"/>
              </a:spcBef>
              <a:buFontTx/>
              <a:buNone/>
            </a:pPr>
            <a:r>
              <a:rPr lang="en-GB" sz="4000" b="1" i="1" dirty="0">
                <a:solidFill>
                  <a:srgbClr val="000099"/>
                </a:solidFill>
              </a:rPr>
              <a:t>One size fits all?</a:t>
            </a:r>
            <a:endParaRPr lang="en-GB" sz="4000" b="1" i="1" dirty="0">
              <a:solidFill>
                <a:schemeClr val="tx2"/>
              </a:solidFill>
            </a:endParaRPr>
          </a:p>
        </p:txBody>
      </p:sp>
      <p:grpSp>
        <p:nvGrpSpPr>
          <p:cNvPr id="2" name="Group 1"/>
          <p:cNvGrpSpPr/>
          <p:nvPr/>
        </p:nvGrpSpPr>
        <p:grpSpPr>
          <a:xfrm>
            <a:off x="900424" y="1773238"/>
            <a:ext cx="7410349" cy="4267200"/>
            <a:chOff x="900424" y="1773238"/>
            <a:chExt cx="7410349" cy="4267200"/>
          </a:xfrm>
        </p:grpSpPr>
        <p:sp>
          <p:nvSpPr>
            <p:cNvPr id="28677" name="Rectangle 5"/>
            <p:cNvSpPr>
              <a:spLocks noChangeArrowheads="1"/>
            </p:cNvSpPr>
            <p:nvPr/>
          </p:nvSpPr>
          <p:spPr bwMode="auto">
            <a:xfrm>
              <a:off x="975683" y="1925638"/>
              <a:ext cx="73350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9" name="Oval 7"/>
            <p:cNvSpPr>
              <a:spLocks noChangeArrowheads="1"/>
            </p:cNvSpPr>
            <p:nvPr/>
          </p:nvSpPr>
          <p:spPr bwMode="auto">
            <a:xfrm>
              <a:off x="900424" y="1773238"/>
              <a:ext cx="4190328" cy="426720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0" name="Oval 8"/>
            <p:cNvSpPr>
              <a:spLocks noChangeArrowheads="1"/>
            </p:cNvSpPr>
            <p:nvPr/>
          </p:nvSpPr>
          <p:spPr bwMode="auto">
            <a:xfrm>
              <a:off x="1052286" y="2611438"/>
              <a:ext cx="2667672" cy="2625725"/>
            </a:xfrm>
            <a:prstGeom prst="ellipse">
              <a:avLst/>
            </a:prstGeom>
            <a:noFill/>
            <a:ln w="762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1" name="Oval 9"/>
            <p:cNvSpPr>
              <a:spLocks noChangeArrowheads="1"/>
            </p:cNvSpPr>
            <p:nvPr/>
          </p:nvSpPr>
          <p:spPr bwMode="auto">
            <a:xfrm>
              <a:off x="2804752" y="2840038"/>
              <a:ext cx="2159672" cy="2100262"/>
            </a:xfrm>
            <a:prstGeom prst="ellipse">
              <a:avLst/>
            </a:pr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2" name="Rectangle 10"/>
            <p:cNvSpPr>
              <a:spLocks noChangeArrowheads="1"/>
            </p:cNvSpPr>
            <p:nvPr/>
          </p:nvSpPr>
          <p:spPr bwMode="auto">
            <a:xfrm>
              <a:off x="1670487" y="3513138"/>
              <a:ext cx="47929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GB" sz="3200" b="1">
                  <a:solidFill>
                    <a:schemeClr val="tx1"/>
                  </a:solidFill>
                </a:rPr>
                <a:t>A</a:t>
              </a:r>
            </a:p>
          </p:txBody>
        </p:sp>
        <p:sp>
          <p:nvSpPr>
            <p:cNvPr id="28683" name="Rectangle 11"/>
            <p:cNvSpPr>
              <a:spLocks noChangeArrowheads="1"/>
            </p:cNvSpPr>
            <p:nvPr/>
          </p:nvSpPr>
          <p:spPr bwMode="auto">
            <a:xfrm>
              <a:off x="4026371" y="3527426"/>
              <a:ext cx="47929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GB" sz="3200" b="1">
                  <a:solidFill>
                    <a:schemeClr val="tx1"/>
                  </a:solidFill>
                </a:rPr>
                <a:t>B</a:t>
              </a:r>
            </a:p>
          </p:txBody>
        </p:sp>
        <p:sp>
          <p:nvSpPr>
            <p:cNvPr id="28684" name="Rectangle 12"/>
            <p:cNvSpPr>
              <a:spLocks noChangeArrowheads="1"/>
            </p:cNvSpPr>
            <p:nvPr/>
          </p:nvSpPr>
          <p:spPr bwMode="auto">
            <a:xfrm>
              <a:off x="5610847" y="1890713"/>
              <a:ext cx="249235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GB" sz="2400">
                  <a:solidFill>
                    <a:schemeClr val="tx1"/>
                  </a:solidFill>
                </a:rPr>
                <a:t>Treatment A &gt; B</a:t>
              </a:r>
            </a:p>
            <a:p>
              <a:pPr eaLnBrk="0" hangingPunct="0">
                <a:spcBef>
                  <a:spcPct val="0"/>
                </a:spcBef>
                <a:buFontTx/>
                <a:buNone/>
              </a:pPr>
              <a:endParaRPr lang="en-GB" sz="2400">
                <a:solidFill>
                  <a:schemeClr val="tx1"/>
                </a:solidFill>
              </a:endParaRPr>
            </a:p>
            <a:p>
              <a:pPr eaLnBrk="0" hangingPunct="0">
                <a:spcBef>
                  <a:spcPct val="0"/>
                </a:spcBef>
                <a:buFontTx/>
                <a:buNone/>
              </a:pPr>
              <a:r>
                <a:rPr lang="en-GB" sz="2400">
                  <a:solidFill>
                    <a:schemeClr val="tx1"/>
                  </a:solidFill>
                </a:rPr>
                <a:t>All get A in future</a:t>
              </a:r>
            </a:p>
            <a:p>
              <a:pPr eaLnBrk="0" hangingPunct="0">
                <a:spcBef>
                  <a:spcPct val="0"/>
                </a:spcBef>
                <a:buFontTx/>
                <a:buNone/>
              </a:pPr>
              <a:endParaRPr lang="en-GB" sz="2400">
                <a:solidFill>
                  <a:schemeClr val="tx1"/>
                </a:solidFill>
              </a:endParaRPr>
            </a:p>
          </p:txBody>
        </p:sp>
      </p:grpSp>
    </p:spTree>
    <p:extLst>
      <p:ext uri="{BB962C8B-B14F-4D97-AF65-F5344CB8AC3E}">
        <p14:creationId xmlns:p14="http://schemas.microsoft.com/office/powerpoint/2010/main" val="22406753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0090"/>
                </a:solidFill>
              </a:rPr>
              <a:t>Whole Genome Sequencing</a:t>
            </a:r>
            <a:endParaRPr lang="en-US" i="1" dirty="0">
              <a:solidFill>
                <a:srgbClr val="000090"/>
              </a:solidFill>
            </a:endParaRPr>
          </a:p>
        </p:txBody>
      </p:sp>
      <p:pic>
        <p:nvPicPr>
          <p:cNvPr id="6" name="Picture 5"/>
          <p:cNvPicPr>
            <a:picLocks noChangeAspect="1"/>
          </p:cNvPicPr>
          <p:nvPr/>
        </p:nvPicPr>
        <p:blipFill>
          <a:blip r:embed="rId2"/>
          <a:stretch>
            <a:fillRect/>
          </a:stretch>
        </p:blipFill>
        <p:spPr>
          <a:xfrm>
            <a:off x="539551" y="1556792"/>
            <a:ext cx="4133779" cy="3096344"/>
          </a:xfrm>
          <a:prstGeom prst="rect">
            <a:avLst/>
          </a:prstGeom>
        </p:spPr>
      </p:pic>
      <p:sp>
        <p:nvSpPr>
          <p:cNvPr id="7" name="TextBox 6"/>
          <p:cNvSpPr txBox="1"/>
          <p:nvPr/>
        </p:nvSpPr>
        <p:spPr>
          <a:xfrm>
            <a:off x="5076056" y="1412776"/>
            <a:ext cx="4067944" cy="1569660"/>
          </a:xfrm>
          <a:prstGeom prst="rect">
            <a:avLst/>
          </a:prstGeom>
          <a:noFill/>
        </p:spPr>
        <p:txBody>
          <a:bodyPr wrap="square" rtlCol="0">
            <a:spAutoFit/>
          </a:bodyPr>
          <a:lstStyle/>
          <a:p>
            <a:pPr marL="285750" indent="-285750">
              <a:buFont typeface="Arial"/>
              <a:buChar char="•"/>
            </a:pPr>
            <a:r>
              <a:rPr lang="en-US" sz="2000" dirty="0" smtClean="0"/>
              <a:t>P1 chip – 165 million sensors</a:t>
            </a:r>
          </a:p>
          <a:p>
            <a:pPr marL="285750" indent="-285750">
              <a:buFont typeface="Arial"/>
              <a:buChar char="•"/>
            </a:pPr>
            <a:endParaRPr lang="en-US" sz="2000" dirty="0" smtClean="0"/>
          </a:p>
          <a:p>
            <a:pPr marL="285750" indent="-285750">
              <a:buFont typeface="Arial"/>
              <a:buChar char="•"/>
            </a:pPr>
            <a:r>
              <a:rPr lang="en-US" sz="2000" dirty="0"/>
              <a:t>£1,000 genome by end of year</a:t>
            </a:r>
          </a:p>
          <a:p>
            <a:endParaRPr lang="en-US" dirty="0"/>
          </a:p>
          <a:p>
            <a:endParaRPr lang="en-US" dirty="0" smtClean="0"/>
          </a:p>
        </p:txBody>
      </p:sp>
      <p:pic>
        <p:nvPicPr>
          <p:cNvPr id="9" name="Picture 8"/>
          <p:cNvPicPr>
            <a:picLocks noChangeAspect="1"/>
          </p:cNvPicPr>
          <p:nvPr/>
        </p:nvPicPr>
        <p:blipFill>
          <a:blip r:embed="rId3"/>
          <a:stretch>
            <a:fillRect/>
          </a:stretch>
        </p:blipFill>
        <p:spPr>
          <a:xfrm>
            <a:off x="5580112" y="2636912"/>
            <a:ext cx="2664296" cy="2664296"/>
          </a:xfrm>
          <a:prstGeom prst="rect">
            <a:avLst/>
          </a:prstGeom>
        </p:spPr>
      </p:pic>
    </p:spTree>
    <p:extLst>
      <p:ext uri="{BB962C8B-B14F-4D97-AF65-F5344CB8AC3E}">
        <p14:creationId xmlns:p14="http://schemas.microsoft.com/office/powerpoint/2010/main" val="1845770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8320" y="384508"/>
            <a:ext cx="8276128" cy="1532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r>
              <a:rPr lang="en-GB" sz="2800" b="1" i="1" dirty="0">
                <a:solidFill>
                  <a:srgbClr val="002060"/>
                </a:solidFill>
                <a:latin typeface="+mj-lt"/>
                <a:ea typeface="+mj-ea"/>
                <a:cs typeface="+mj-cs"/>
              </a:rPr>
              <a:t>Adenocarcinoma with positive staining for </a:t>
            </a:r>
            <a:r>
              <a:rPr lang="en-GB" sz="2800" b="1" dirty="0">
                <a:solidFill>
                  <a:srgbClr val="002060"/>
                </a:solidFill>
                <a:latin typeface="+mj-lt"/>
                <a:ea typeface="+mj-ea"/>
                <a:cs typeface="+mj-cs"/>
              </a:rPr>
              <a:t>EGFR</a:t>
            </a:r>
            <a:r>
              <a:rPr lang="en-GB" sz="2800" b="1" i="1" dirty="0">
                <a:solidFill>
                  <a:srgbClr val="002060"/>
                </a:solidFill>
                <a:latin typeface="+mj-lt"/>
                <a:ea typeface="+mj-ea"/>
                <a:cs typeface="+mj-cs"/>
              </a:rPr>
              <a:t> exon 21 L858R mutation-specific antibody </a:t>
            </a:r>
            <a:r>
              <a:rPr lang="en-GB" sz="2800" b="1" i="1" dirty="0" smtClean="0">
                <a:solidFill>
                  <a:srgbClr val="002060"/>
                </a:solidFill>
                <a:latin typeface="+mj-lt"/>
                <a:ea typeface="+mj-ea"/>
                <a:cs typeface="+mj-cs"/>
              </a:rPr>
              <a:t>(x200)</a:t>
            </a:r>
            <a:endParaRPr lang="en-GB" sz="2800" b="1" i="1" dirty="0">
              <a:solidFill>
                <a:srgbClr val="002060"/>
              </a:solidFill>
              <a:latin typeface="+mj-lt"/>
              <a:ea typeface="+mj-ea"/>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349" y="5877272"/>
            <a:ext cx="1486652" cy="951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267335"/>
            <a:ext cx="61718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403648" y="6260339"/>
            <a:ext cx="5027256" cy="265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Cooper W A et al. </a:t>
            </a:r>
            <a:r>
              <a:rPr lang="en-GB" sz="1100" b="1" i="1" dirty="0">
                <a:latin typeface="Arial" charset="0"/>
              </a:rPr>
              <a:t>J </a:t>
            </a:r>
            <a:r>
              <a:rPr lang="en-GB" sz="1100" b="1" i="1" dirty="0" err="1">
                <a:latin typeface="Arial" charset="0"/>
              </a:rPr>
              <a:t>Clin</a:t>
            </a:r>
            <a:r>
              <a:rPr lang="en-GB" sz="1100" b="1" i="1" dirty="0">
                <a:latin typeface="Arial" charset="0"/>
              </a:rPr>
              <a:t> </a:t>
            </a:r>
            <a:r>
              <a:rPr lang="en-GB" sz="1100" b="1" i="1" dirty="0" err="1">
                <a:latin typeface="Arial" charset="0"/>
              </a:rPr>
              <a:t>Pathol</a:t>
            </a:r>
            <a:r>
              <a:rPr lang="en-GB" sz="1100" b="1" i="1" dirty="0">
                <a:latin typeface="Arial" charset="0"/>
              </a:rPr>
              <a:t> </a:t>
            </a:r>
            <a:r>
              <a:rPr lang="en-GB" sz="1100" b="1" dirty="0" smtClean="0">
                <a:latin typeface="Arial" charset="0"/>
              </a:rPr>
              <a:t>Published Online First: 11 June 2013 doi:10.1136/jclinpath-2013-201607</a:t>
            </a:r>
            <a:endParaRPr lang="en-GB" sz="1100" b="1" dirty="0">
              <a:latin typeface="Arial" charset="0"/>
            </a:endParaRPr>
          </a:p>
        </p:txBody>
      </p:sp>
      <p:sp>
        <p:nvSpPr>
          <p:cNvPr id="3077" name="Text Box 5"/>
          <p:cNvSpPr txBox="1">
            <a:spLocks noChangeArrowheads="1"/>
          </p:cNvSpPr>
          <p:nvPr/>
        </p:nvSpPr>
        <p:spPr bwMode="auto">
          <a:xfrm>
            <a:off x="97920" y="6613175"/>
            <a:ext cx="6857280" cy="24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charset="0"/>
                <a:ea typeface="ＭＳ Ｐゴシック" charset="0"/>
                <a:cs typeface="msgothic" charset="0"/>
              </a:defRPr>
            </a:lvl9pPr>
          </a:lstStyle>
          <a:p>
            <a:r>
              <a:rPr lang="en-GB" sz="900" dirty="0">
                <a:latin typeface="Arial" charset="0"/>
              </a:rPr>
              <a:t>Copyright © by the BMJ Publishing Group Ltd &amp; Association of Clinical Pathologists. All rights reserved.</a:t>
            </a:r>
          </a:p>
        </p:txBody>
      </p:sp>
    </p:spTree>
    <p:extLst>
      <p:ext uri="{BB962C8B-B14F-4D97-AF65-F5344CB8AC3E}">
        <p14:creationId xmlns:p14="http://schemas.microsoft.com/office/powerpoint/2010/main" val="2243124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i="1" dirty="0" smtClean="0">
                <a:solidFill>
                  <a:srgbClr val="002060"/>
                </a:solidFill>
              </a:rPr>
              <a:t>Introducing new assays</a:t>
            </a:r>
          </a:p>
        </p:txBody>
      </p:sp>
      <p:sp>
        <p:nvSpPr>
          <p:cNvPr id="5123" name="Rectangle 3"/>
          <p:cNvSpPr>
            <a:spLocks noGrp="1" noChangeArrowheads="1"/>
          </p:cNvSpPr>
          <p:nvPr>
            <p:ph type="body" idx="1"/>
          </p:nvPr>
        </p:nvSpPr>
        <p:spPr bwMode="auto">
          <a:xfrm>
            <a:off x="457200" y="1268760"/>
            <a:ext cx="8229600" cy="485740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r>
              <a:rPr lang="en-GB" dirty="0"/>
              <a:t>Analytical validation </a:t>
            </a:r>
            <a:r>
              <a:rPr lang="en-GB" dirty="0" smtClean="0"/>
              <a:t>– </a:t>
            </a:r>
            <a:r>
              <a:rPr lang="en-GB" dirty="0"/>
              <a:t>is it true?</a:t>
            </a:r>
          </a:p>
          <a:p>
            <a:pPr marL="457200" indent="-457200">
              <a:buFont typeface="Arial" pitchFamily="34" charset="0"/>
              <a:buChar char="•"/>
            </a:pPr>
            <a:r>
              <a:rPr lang="en-GB" dirty="0"/>
              <a:t>Clinical validation – is it meaningful?</a:t>
            </a:r>
          </a:p>
          <a:p>
            <a:pPr marL="457200" indent="-457200">
              <a:buFont typeface="Arial" pitchFamily="34" charset="0"/>
              <a:buChar char="•"/>
            </a:pPr>
            <a:r>
              <a:rPr lang="en-GB" dirty="0"/>
              <a:t>Clinical </a:t>
            </a:r>
            <a:r>
              <a:rPr lang="en-GB" dirty="0" smtClean="0"/>
              <a:t>utility </a:t>
            </a:r>
            <a:r>
              <a:rPr lang="en-GB" dirty="0"/>
              <a:t>– is it useful?</a:t>
            </a:r>
          </a:p>
          <a:p>
            <a:pPr lvl="1"/>
            <a:r>
              <a:rPr lang="en-GB" dirty="0"/>
              <a:t>Health outcome</a:t>
            </a:r>
          </a:p>
          <a:p>
            <a:pPr lvl="1"/>
            <a:r>
              <a:rPr lang="en-GB" dirty="0"/>
              <a:t>Effect on patient pathways</a:t>
            </a:r>
          </a:p>
          <a:p>
            <a:pPr lvl="1"/>
            <a:r>
              <a:rPr lang="en-GB" dirty="0" smtClean="0"/>
              <a:t>Health economic </a:t>
            </a:r>
            <a:r>
              <a:rPr lang="en-GB" dirty="0"/>
              <a:t>modelling</a:t>
            </a:r>
          </a:p>
          <a:p>
            <a:pPr lvl="1"/>
            <a:r>
              <a:rPr lang="en-GB" dirty="0"/>
              <a:t>Direct comparison with current technology</a:t>
            </a:r>
          </a:p>
          <a:p>
            <a:pPr lvl="1"/>
            <a:r>
              <a:rPr lang="en-GB" dirty="0" smtClean="0"/>
              <a:t>Incremental </a:t>
            </a:r>
            <a:r>
              <a:rPr lang="en-GB" dirty="0"/>
              <a:t>change in test </a:t>
            </a:r>
            <a:r>
              <a:rPr lang="en-GB" dirty="0" err="1" smtClean="0"/>
              <a:t>vs</a:t>
            </a:r>
            <a:r>
              <a:rPr lang="en-GB" dirty="0" smtClean="0"/>
              <a:t> </a:t>
            </a:r>
            <a:r>
              <a:rPr lang="en-GB" dirty="0"/>
              <a:t>current </a:t>
            </a:r>
            <a:r>
              <a:rPr lang="en-GB" dirty="0" smtClean="0"/>
              <a:t>practice</a:t>
            </a:r>
          </a:p>
          <a:p>
            <a:pPr marL="457200" indent="-457200">
              <a:buFont typeface="Arial" pitchFamily="34" charset="0"/>
              <a:buChar char="•"/>
            </a:pPr>
            <a:r>
              <a:rPr lang="en-GB" dirty="0" smtClean="0"/>
              <a:t>Quality assurance and accreditation</a:t>
            </a:r>
          </a:p>
          <a:p>
            <a:pPr eaLnBrk="1" hangingPunct="1"/>
            <a:endParaRPr lang="en-US" dirty="0" smtClean="0"/>
          </a:p>
        </p:txBody>
      </p:sp>
    </p:spTree>
    <p:extLst>
      <p:ext uri="{BB962C8B-B14F-4D97-AF65-F5344CB8AC3E}">
        <p14:creationId xmlns:p14="http://schemas.microsoft.com/office/powerpoint/2010/main" val="2810888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i="1" dirty="0" smtClean="0"/>
              <a:t>EGFR</a:t>
            </a:r>
            <a:r>
              <a:rPr lang="en-GB" dirty="0" smtClean="0"/>
              <a:t> mutations and beyond…</a:t>
            </a:r>
          </a:p>
          <a:p>
            <a:pPr marL="457200" indent="-457200">
              <a:buFont typeface="Arial"/>
              <a:buChar char="•"/>
            </a:pPr>
            <a:r>
              <a:rPr lang="en-GB" dirty="0"/>
              <a:t>Pre-analytical issues</a:t>
            </a:r>
          </a:p>
          <a:p>
            <a:pPr marL="457200" lvl="0" indent="-457200">
              <a:buFont typeface="Arial"/>
              <a:buChar char="•"/>
            </a:pPr>
            <a:r>
              <a:rPr lang="en-GB" dirty="0" smtClean="0"/>
              <a:t>Techniques in clinical practice</a:t>
            </a:r>
          </a:p>
          <a:p>
            <a:pPr marL="457200" lvl="0" indent="-457200">
              <a:buFont typeface="Arial"/>
              <a:buChar char="•"/>
            </a:pPr>
            <a:r>
              <a:rPr lang="en-GB" dirty="0" smtClean="0"/>
              <a:t>New methods for mutation </a:t>
            </a:r>
            <a:r>
              <a:rPr lang="en-GB" dirty="0"/>
              <a:t>testing</a:t>
            </a:r>
            <a:endParaRPr lang="en-US" sz="4000" dirty="0"/>
          </a:p>
          <a:p>
            <a:pPr marL="457200" lvl="0" indent="-457200">
              <a:buFont typeface="Arial"/>
              <a:buChar char="•"/>
            </a:pPr>
            <a:r>
              <a:rPr lang="en-GB" b="1" dirty="0" smtClean="0"/>
              <a:t>Alternative samples for mutation </a:t>
            </a:r>
            <a:r>
              <a:rPr lang="en-GB" b="1" dirty="0"/>
              <a:t>testing</a:t>
            </a:r>
            <a:endParaRPr lang="en-US" sz="4000" b="1" dirty="0"/>
          </a:p>
          <a:p>
            <a:pPr marL="457200" lvl="0" indent="-457200">
              <a:buFont typeface="Arial"/>
              <a:buChar char="•"/>
            </a:pPr>
            <a:r>
              <a:rPr lang="en-US" dirty="0"/>
              <a:t>Implications – colorectal cancer</a:t>
            </a:r>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3588220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96950"/>
          </a:xfrm>
        </p:spPr>
        <p:txBody>
          <a:bodyPr/>
          <a:lstStyle/>
          <a:p>
            <a:r>
              <a:rPr lang="en-GB" sz="4000" i="1" dirty="0" smtClean="0">
                <a:solidFill>
                  <a:srgbClr val="002060"/>
                </a:solidFill>
              </a:rPr>
              <a:t>Size matters?</a:t>
            </a:r>
            <a:endParaRPr lang="en-GB" sz="4000" i="1" dirty="0">
              <a:solidFill>
                <a:srgbClr val="002060"/>
              </a:solidFill>
            </a:endParaRPr>
          </a:p>
        </p:txBody>
      </p:sp>
      <p:pic>
        <p:nvPicPr>
          <p:cNvPr id="5" name="Picture 4" descr="L270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268760"/>
            <a:ext cx="4516760" cy="4516760"/>
          </a:xfrm>
          <a:prstGeom prst="rect">
            <a:avLst/>
          </a:prstGeom>
        </p:spPr>
      </p:pic>
      <p:pic>
        <p:nvPicPr>
          <p:cNvPr id="7" name="Picture 6" descr="NSCLC Histo3.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221088"/>
            <a:ext cx="3227851" cy="2420888"/>
          </a:xfrm>
          <a:prstGeom prst="rect">
            <a:avLst/>
          </a:prstGeom>
        </p:spPr>
      </p:pic>
      <p:pic>
        <p:nvPicPr>
          <p:cNvPr id="8" name="Picture 7" descr="NSCLC CYT5.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340767"/>
            <a:ext cx="3240360" cy="2430269"/>
          </a:xfrm>
          <a:prstGeom prst="rect">
            <a:avLst/>
          </a:prstGeom>
        </p:spPr>
      </p:pic>
    </p:spTree>
    <p:extLst>
      <p:ext uri="{BB962C8B-B14F-4D97-AF65-F5344CB8AC3E}">
        <p14:creationId xmlns:p14="http://schemas.microsoft.com/office/powerpoint/2010/main" val="167418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p:cNvGrpSpPr>
            <a:grpSpLocks/>
          </p:cNvGrpSpPr>
          <p:nvPr/>
        </p:nvGrpSpPr>
        <p:grpSpPr bwMode="auto">
          <a:xfrm>
            <a:off x="276847" y="106363"/>
            <a:ext cx="8447852" cy="6284902"/>
            <a:chOff x="211902" y="260350"/>
            <a:chExt cx="9979998" cy="6284705"/>
          </a:xfrm>
        </p:grpSpPr>
        <p:sp>
          <p:nvSpPr>
            <p:cNvPr id="9219" name="Oval 4" descr="Recycled paper"/>
            <p:cNvSpPr>
              <a:spLocks noChangeArrowheads="1"/>
            </p:cNvSpPr>
            <p:nvPr/>
          </p:nvSpPr>
          <p:spPr bwMode="auto">
            <a:xfrm>
              <a:off x="3870484" y="2997201"/>
              <a:ext cx="3060383" cy="1223963"/>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en-GB" sz="2400" b="1" i="1"/>
                <a:t>Tumour</a:t>
              </a:r>
              <a:endParaRPr lang="en-US" sz="2400" b="1" i="1"/>
            </a:p>
          </p:txBody>
        </p:sp>
        <p:sp>
          <p:nvSpPr>
            <p:cNvPr id="9220" name="Line 6"/>
            <p:cNvSpPr>
              <a:spLocks noChangeShapeType="1"/>
            </p:cNvSpPr>
            <p:nvPr/>
          </p:nvSpPr>
          <p:spPr bwMode="auto">
            <a:xfrm flipH="1" flipV="1">
              <a:off x="2422803" y="1412876"/>
              <a:ext cx="1532067" cy="11525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1" name="Text Box 8"/>
            <p:cNvSpPr txBox="1">
              <a:spLocks noChangeArrowheads="1"/>
            </p:cNvSpPr>
            <p:nvPr/>
          </p:nvSpPr>
          <p:spPr bwMode="auto">
            <a:xfrm>
              <a:off x="3499624" y="2574802"/>
              <a:ext cx="1276754" cy="40009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b="1" i="1" dirty="0"/>
                <a:t>Growth</a:t>
              </a:r>
              <a:endParaRPr lang="en-US" b="1" i="1" dirty="0"/>
            </a:p>
          </p:txBody>
        </p:sp>
        <p:sp>
          <p:nvSpPr>
            <p:cNvPr id="9222" name="Line 9"/>
            <p:cNvSpPr>
              <a:spLocks noChangeShapeType="1"/>
            </p:cNvSpPr>
            <p:nvPr/>
          </p:nvSpPr>
          <p:spPr bwMode="auto">
            <a:xfrm flipH="1" flipV="1">
              <a:off x="3954870" y="1628775"/>
              <a:ext cx="170646" cy="9366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3" name="Text Box 10"/>
            <p:cNvSpPr txBox="1">
              <a:spLocks noChangeArrowheads="1"/>
            </p:cNvSpPr>
            <p:nvPr/>
          </p:nvSpPr>
          <p:spPr bwMode="auto">
            <a:xfrm>
              <a:off x="6476994" y="2718814"/>
              <a:ext cx="1664969" cy="40009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b="1" i="1" dirty="0"/>
                <a:t>Cell </a:t>
              </a:r>
              <a:r>
                <a:rPr lang="en-GB" b="1" i="1" dirty="0" smtClean="0"/>
                <a:t>death</a:t>
              </a:r>
              <a:endParaRPr lang="en-US" b="1" i="1" dirty="0"/>
            </a:p>
          </p:txBody>
        </p:sp>
        <p:sp>
          <p:nvSpPr>
            <p:cNvPr id="9224" name="Line 11"/>
            <p:cNvSpPr>
              <a:spLocks noChangeShapeType="1"/>
            </p:cNvSpPr>
            <p:nvPr/>
          </p:nvSpPr>
          <p:spPr bwMode="auto">
            <a:xfrm flipH="1" flipV="1">
              <a:off x="1912739" y="1916113"/>
              <a:ext cx="255032" cy="1225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5" name="Text Box 12"/>
            <p:cNvSpPr txBox="1">
              <a:spLocks noChangeArrowheads="1"/>
            </p:cNvSpPr>
            <p:nvPr/>
          </p:nvSpPr>
          <p:spPr bwMode="auto">
            <a:xfrm>
              <a:off x="211902" y="1103314"/>
              <a:ext cx="1299479"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dirty="0"/>
                <a:t>Cytokines</a:t>
              </a:r>
            </a:p>
            <a:p>
              <a:pPr eaLnBrk="1" hangingPunct="1">
                <a:buFontTx/>
                <a:buNone/>
              </a:pPr>
              <a:r>
                <a:rPr lang="en-GB" sz="1400" dirty="0"/>
                <a:t>&amp; </a:t>
              </a:r>
              <a:r>
                <a:rPr lang="en-GB" sz="1400" dirty="0" smtClean="0"/>
                <a:t>receptors</a:t>
              </a:r>
              <a:endParaRPr lang="en-GB" sz="1400" dirty="0"/>
            </a:p>
          </p:txBody>
        </p:sp>
        <p:sp>
          <p:nvSpPr>
            <p:cNvPr id="9226" name="Text Box 13"/>
            <p:cNvSpPr txBox="1">
              <a:spLocks noChangeArrowheads="1"/>
            </p:cNvSpPr>
            <p:nvPr/>
          </p:nvSpPr>
          <p:spPr bwMode="auto">
            <a:xfrm>
              <a:off x="1635291" y="3199409"/>
              <a:ext cx="2206576" cy="40009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b="1" i="1" dirty="0"/>
                <a:t>Angiogenesis</a:t>
              </a:r>
              <a:endParaRPr lang="en-US" b="1" i="1" dirty="0"/>
            </a:p>
          </p:txBody>
        </p:sp>
        <p:sp>
          <p:nvSpPr>
            <p:cNvPr id="9227" name="Text Box 14"/>
            <p:cNvSpPr txBox="1">
              <a:spLocks noChangeArrowheads="1"/>
            </p:cNvSpPr>
            <p:nvPr/>
          </p:nvSpPr>
          <p:spPr bwMode="auto">
            <a:xfrm>
              <a:off x="3613578" y="958851"/>
              <a:ext cx="1123361"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a:t>Metabolic</a:t>
              </a:r>
            </a:p>
            <a:p>
              <a:pPr eaLnBrk="1" hangingPunct="1">
                <a:buFontTx/>
                <a:buNone/>
              </a:pPr>
              <a:r>
                <a:rPr lang="en-GB" sz="1400"/>
                <a:t>changes</a:t>
              </a:r>
              <a:endParaRPr lang="en-US" sz="1400"/>
            </a:p>
          </p:txBody>
        </p:sp>
        <p:sp>
          <p:nvSpPr>
            <p:cNvPr id="9228" name="Line 16"/>
            <p:cNvSpPr>
              <a:spLocks noChangeShapeType="1"/>
            </p:cNvSpPr>
            <p:nvPr/>
          </p:nvSpPr>
          <p:spPr bwMode="auto">
            <a:xfrm flipH="1" flipV="1">
              <a:off x="6165771" y="1773238"/>
              <a:ext cx="851356" cy="863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9" name="Text Box 17"/>
            <p:cNvSpPr txBox="1">
              <a:spLocks noChangeArrowheads="1"/>
            </p:cNvSpPr>
            <p:nvPr/>
          </p:nvSpPr>
          <p:spPr bwMode="auto">
            <a:xfrm>
              <a:off x="5571323" y="1176339"/>
              <a:ext cx="2062653"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a:t>Protein degradation</a:t>
              </a:r>
            </a:p>
            <a:p>
              <a:pPr eaLnBrk="1" hangingPunct="1">
                <a:buFontTx/>
                <a:buNone/>
              </a:pPr>
              <a:r>
                <a:rPr lang="en-GB" sz="1400"/>
                <a:t>products</a:t>
              </a:r>
              <a:endParaRPr lang="en-US" sz="1400"/>
            </a:p>
          </p:txBody>
        </p:sp>
        <p:sp>
          <p:nvSpPr>
            <p:cNvPr id="9230" name="Text Box 18"/>
            <p:cNvSpPr txBox="1">
              <a:spLocks noChangeArrowheads="1"/>
            </p:cNvSpPr>
            <p:nvPr/>
          </p:nvSpPr>
          <p:spPr bwMode="auto">
            <a:xfrm>
              <a:off x="8207902" y="2471738"/>
              <a:ext cx="1653304" cy="30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a:t>DNA fragments</a:t>
              </a:r>
              <a:endParaRPr lang="en-US" sz="1400"/>
            </a:p>
          </p:txBody>
        </p:sp>
        <p:sp>
          <p:nvSpPr>
            <p:cNvPr id="9231" name="Text Box 19"/>
            <p:cNvSpPr txBox="1">
              <a:spLocks noChangeArrowheads="1"/>
            </p:cNvSpPr>
            <p:nvPr/>
          </p:nvSpPr>
          <p:spPr bwMode="auto">
            <a:xfrm>
              <a:off x="8410427" y="528639"/>
              <a:ext cx="1299479"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dirty="0"/>
                <a:t>Mutations,</a:t>
              </a:r>
            </a:p>
            <a:p>
              <a:pPr eaLnBrk="1" hangingPunct="1">
                <a:buFontTx/>
                <a:buNone/>
              </a:pPr>
              <a:r>
                <a:rPr lang="en-GB" sz="1400" dirty="0" smtClean="0"/>
                <a:t>methylation</a:t>
              </a:r>
              <a:endParaRPr lang="en-US" sz="1400" dirty="0"/>
            </a:p>
          </p:txBody>
        </p:sp>
        <p:sp>
          <p:nvSpPr>
            <p:cNvPr id="9232" name="Text Box 20"/>
            <p:cNvSpPr txBox="1">
              <a:spLocks noChangeArrowheads="1"/>
            </p:cNvSpPr>
            <p:nvPr/>
          </p:nvSpPr>
          <p:spPr bwMode="auto">
            <a:xfrm>
              <a:off x="4974997" y="2205038"/>
              <a:ext cx="1180173" cy="4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a:t>miRNA</a:t>
              </a:r>
            </a:p>
          </p:txBody>
        </p:sp>
        <p:sp>
          <p:nvSpPr>
            <p:cNvPr id="9233" name="Line 21"/>
            <p:cNvSpPr>
              <a:spLocks noChangeShapeType="1"/>
            </p:cNvSpPr>
            <p:nvPr/>
          </p:nvSpPr>
          <p:spPr bwMode="auto">
            <a:xfrm flipV="1">
              <a:off x="7442806" y="2060576"/>
              <a:ext cx="1445805" cy="5762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4" name="Line 22"/>
            <p:cNvSpPr>
              <a:spLocks noChangeShapeType="1"/>
            </p:cNvSpPr>
            <p:nvPr/>
          </p:nvSpPr>
          <p:spPr bwMode="auto">
            <a:xfrm flipH="1" flipV="1">
              <a:off x="9143643" y="1125539"/>
              <a:ext cx="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Line 23"/>
            <p:cNvSpPr>
              <a:spLocks noChangeShapeType="1"/>
            </p:cNvSpPr>
            <p:nvPr/>
          </p:nvSpPr>
          <p:spPr bwMode="auto">
            <a:xfrm flipH="1" flipV="1">
              <a:off x="5910739" y="2205038"/>
              <a:ext cx="765096"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36" name="Group 26"/>
            <p:cNvGrpSpPr>
              <a:grpSpLocks/>
            </p:cNvGrpSpPr>
            <p:nvPr/>
          </p:nvGrpSpPr>
          <p:grpSpPr bwMode="auto">
            <a:xfrm>
              <a:off x="5741968" y="5683250"/>
              <a:ext cx="510064" cy="431800"/>
              <a:chOff x="2653" y="3294"/>
              <a:chExt cx="545" cy="544"/>
            </a:xfrm>
          </p:grpSpPr>
          <p:sp>
            <p:nvSpPr>
              <p:cNvPr id="9327" name="Oval 24"/>
              <p:cNvSpPr>
                <a:spLocks noChangeArrowheads="1"/>
              </p:cNvSpPr>
              <p:nvPr/>
            </p:nvSpPr>
            <p:spPr bwMode="auto">
              <a:xfrm>
                <a:off x="2653" y="3294"/>
                <a:ext cx="545" cy="544"/>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28" name="Oval 25"/>
              <p:cNvSpPr>
                <a:spLocks noChangeArrowheads="1"/>
              </p:cNvSpPr>
              <p:nvPr/>
            </p:nvSpPr>
            <p:spPr bwMode="auto">
              <a:xfrm>
                <a:off x="2789" y="3385"/>
                <a:ext cx="363" cy="363"/>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237" name="Group 27"/>
            <p:cNvGrpSpPr>
              <a:grpSpLocks/>
            </p:cNvGrpSpPr>
            <p:nvPr/>
          </p:nvGrpSpPr>
          <p:grpSpPr bwMode="auto">
            <a:xfrm>
              <a:off x="6336417" y="5754688"/>
              <a:ext cx="510064" cy="431800"/>
              <a:chOff x="2653" y="3294"/>
              <a:chExt cx="545" cy="544"/>
            </a:xfrm>
          </p:grpSpPr>
          <p:sp>
            <p:nvSpPr>
              <p:cNvPr id="9325" name="Oval 28"/>
              <p:cNvSpPr>
                <a:spLocks noChangeArrowheads="1"/>
              </p:cNvSpPr>
              <p:nvPr/>
            </p:nvSpPr>
            <p:spPr bwMode="auto">
              <a:xfrm>
                <a:off x="2653" y="3294"/>
                <a:ext cx="545" cy="544"/>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26" name="Oval 29"/>
              <p:cNvSpPr>
                <a:spLocks noChangeArrowheads="1"/>
              </p:cNvSpPr>
              <p:nvPr/>
            </p:nvSpPr>
            <p:spPr bwMode="auto">
              <a:xfrm>
                <a:off x="2789" y="3385"/>
                <a:ext cx="363" cy="363"/>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238" name="Group 30"/>
            <p:cNvGrpSpPr>
              <a:grpSpLocks/>
            </p:cNvGrpSpPr>
            <p:nvPr/>
          </p:nvGrpSpPr>
          <p:grpSpPr bwMode="auto">
            <a:xfrm>
              <a:off x="5655707" y="5178425"/>
              <a:ext cx="510064" cy="431800"/>
              <a:chOff x="2653" y="3294"/>
              <a:chExt cx="545" cy="544"/>
            </a:xfrm>
          </p:grpSpPr>
          <p:sp>
            <p:nvSpPr>
              <p:cNvPr id="9323" name="Oval 31"/>
              <p:cNvSpPr>
                <a:spLocks noChangeArrowheads="1"/>
              </p:cNvSpPr>
              <p:nvPr/>
            </p:nvSpPr>
            <p:spPr bwMode="auto">
              <a:xfrm>
                <a:off x="2653" y="3294"/>
                <a:ext cx="545" cy="544"/>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24" name="Oval 32"/>
              <p:cNvSpPr>
                <a:spLocks noChangeArrowheads="1"/>
              </p:cNvSpPr>
              <p:nvPr/>
            </p:nvSpPr>
            <p:spPr bwMode="auto">
              <a:xfrm>
                <a:off x="2789" y="3385"/>
                <a:ext cx="363" cy="363"/>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239" name="Group 33"/>
            <p:cNvGrpSpPr>
              <a:grpSpLocks/>
            </p:cNvGrpSpPr>
            <p:nvPr/>
          </p:nvGrpSpPr>
          <p:grpSpPr bwMode="auto">
            <a:xfrm>
              <a:off x="6252031" y="5251450"/>
              <a:ext cx="510064" cy="431800"/>
              <a:chOff x="2653" y="3294"/>
              <a:chExt cx="545" cy="544"/>
            </a:xfrm>
          </p:grpSpPr>
          <p:sp>
            <p:nvSpPr>
              <p:cNvPr id="9321" name="Oval 34"/>
              <p:cNvSpPr>
                <a:spLocks noChangeArrowheads="1"/>
              </p:cNvSpPr>
              <p:nvPr/>
            </p:nvSpPr>
            <p:spPr bwMode="auto">
              <a:xfrm>
                <a:off x="2653" y="3294"/>
                <a:ext cx="545" cy="544"/>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22" name="Oval 35"/>
              <p:cNvSpPr>
                <a:spLocks noChangeArrowheads="1"/>
              </p:cNvSpPr>
              <p:nvPr/>
            </p:nvSpPr>
            <p:spPr bwMode="auto">
              <a:xfrm>
                <a:off x="2789" y="3385"/>
                <a:ext cx="363" cy="363"/>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sp>
          <p:nvSpPr>
            <p:cNvPr id="9240" name="Text Box 36"/>
            <p:cNvSpPr txBox="1">
              <a:spLocks noChangeArrowheads="1"/>
            </p:cNvSpPr>
            <p:nvPr/>
          </p:nvSpPr>
          <p:spPr bwMode="auto">
            <a:xfrm>
              <a:off x="5061258" y="4292601"/>
              <a:ext cx="1950923" cy="40009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b="1" i="1"/>
                <a:t>Antigenicity</a:t>
              </a:r>
              <a:endParaRPr lang="en-US" b="1" i="1"/>
            </a:p>
          </p:txBody>
        </p:sp>
        <p:sp>
          <p:nvSpPr>
            <p:cNvPr id="9241" name="Line 37"/>
            <p:cNvSpPr>
              <a:spLocks noChangeShapeType="1"/>
            </p:cNvSpPr>
            <p:nvPr/>
          </p:nvSpPr>
          <p:spPr bwMode="auto">
            <a:xfrm>
              <a:off x="5997000" y="4724400"/>
              <a:ext cx="168771" cy="43338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2" name="Line 38"/>
            <p:cNvSpPr>
              <a:spLocks noChangeShapeType="1"/>
            </p:cNvSpPr>
            <p:nvPr/>
          </p:nvSpPr>
          <p:spPr bwMode="auto">
            <a:xfrm>
              <a:off x="7017128" y="5611813"/>
              <a:ext cx="144580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3" name="Text Box 39"/>
            <p:cNvSpPr txBox="1">
              <a:spLocks noChangeArrowheads="1"/>
            </p:cNvSpPr>
            <p:nvPr/>
          </p:nvSpPr>
          <p:spPr bwMode="auto">
            <a:xfrm>
              <a:off x="8292286" y="5734050"/>
              <a:ext cx="1687694" cy="30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a:t>Auto-antibodies</a:t>
              </a:r>
              <a:endParaRPr lang="en-US" sz="1400"/>
            </a:p>
          </p:txBody>
        </p:sp>
        <p:sp>
          <p:nvSpPr>
            <p:cNvPr id="9244" name="WordArt 40"/>
            <p:cNvSpPr>
              <a:spLocks noChangeArrowheads="1" noChangeShapeType="1" noTextEdit="1"/>
            </p:cNvSpPr>
            <p:nvPr/>
          </p:nvSpPr>
          <p:spPr bwMode="auto">
            <a:xfrm rot="-3700816">
              <a:off x="8557132" y="5051148"/>
              <a:ext cx="284162" cy="345043"/>
            </a:xfrm>
            <a:prstGeom prst="rect">
              <a:avLst/>
            </a:prstGeom>
          </p:spPr>
          <p:txBody>
            <a:bodyPr wrap="none" fromWordArt="1">
              <a:prstTxWarp prst="textPlain">
                <a:avLst>
                  <a:gd name="adj" fmla="val 50000"/>
                </a:avLst>
              </a:prstTxWarp>
            </a:bodyPr>
            <a:lstStyle/>
            <a:p>
              <a:pPr algn="ctr">
                <a:buFontTx/>
                <a:buNone/>
              </a:pPr>
              <a:r>
                <a:rPr lang="en-GB" sz="3600" kern="10">
                  <a:ln w="9525">
                    <a:solidFill>
                      <a:srgbClr val="000000"/>
                    </a:solidFill>
                    <a:round/>
                    <a:headEnd/>
                    <a:tailEnd/>
                  </a:ln>
                  <a:solidFill>
                    <a:srgbClr val="800000"/>
                  </a:solidFill>
                  <a:latin typeface="Arial Black"/>
                </a:rPr>
                <a:t>Y</a:t>
              </a:r>
            </a:p>
          </p:txBody>
        </p:sp>
        <p:sp>
          <p:nvSpPr>
            <p:cNvPr id="9245" name="WordArt 42"/>
            <p:cNvSpPr>
              <a:spLocks noChangeArrowheads="1" noChangeShapeType="1" noTextEdit="1"/>
            </p:cNvSpPr>
            <p:nvPr/>
          </p:nvSpPr>
          <p:spPr bwMode="auto">
            <a:xfrm rot="-6836132">
              <a:off x="8604012" y="5273398"/>
              <a:ext cx="284162" cy="345043"/>
            </a:xfrm>
            <a:prstGeom prst="rect">
              <a:avLst/>
            </a:prstGeom>
          </p:spPr>
          <p:txBody>
            <a:bodyPr wrap="none" fromWordArt="1">
              <a:prstTxWarp prst="textPlain">
                <a:avLst>
                  <a:gd name="adj" fmla="val 50000"/>
                </a:avLst>
              </a:prstTxWarp>
            </a:bodyPr>
            <a:lstStyle/>
            <a:p>
              <a:pPr algn="ctr">
                <a:buFontTx/>
                <a:buNone/>
              </a:pPr>
              <a:r>
                <a:rPr lang="en-GB" sz="3600" kern="10">
                  <a:ln w="9525">
                    <a:solidFill>
                      <a:srgbClr val="000000"/>
                    </a:solidFill>
                    <a:round/>
                    <a:headEnd/>
                    <a:tailEnd/>
                  </a:ln>
                  <a:solidFill>
                    <a:srgbClr val="800000"/>
                  </a:solidFill>
                  <a:latin typeface="Arial Black"/>
                </a:rPr>
                <a:t>Y</a:t>
              </a:r>
            </a:p>
          </p:txBody>
        </p:sp>
        <p:sp>
          <p:nvSpPr>
            <p:cNvPr id="9246" name="WordArt 43"/>
            <p:cNvSpPr>
              <a:spLocks noChangeArrowheads="1" noChangeShapeType="1" noTextEdit="1"/>
            </p:cNvSpPr>
            <p:nvPr/>
          </p:nvSpPr>
          <p:spPr bwMode="auto">
            <a:xfrm rot="5400000">
              <a:off x="9027815" y="5344836"/>
              <a:ext cx="284163" cy="345043"/>
            </a:xfrm>
            <a:prstGeom prst="rect">
              <a:avLst/>
            </a:prstGeom>
          </p:spPr>
          <p:txBody>
            <a:bodyPr wrap="none" fromWordArt="1">
              <a:prstTxWarp prst="textPlain">
                <a:avLst>
                  <a:gd name="adj" fmla="val 50000"/>
                </a:avLst>
              </a:prstTxWarp>
            </a:bodyPr>
            <a:lstStyle/>
            <a:p>
              <a:pPr algn="ctr">
                <a:buFontTx/>
                <a:buNone/>
              </a:pPr>
              <a:r>
                <a:rPr lang="en-GB" sz="3600" kern="10">
                  <a:ln w="9525">
                    <a:solidFill>
                      <a:srgbClr val="000000"/>
                    </a:solidFill>
                    <a:round/>
                    <a:headEnd/>
                    <a:tailEnd/>
                  </a:ln>
                  <a:solidFill>
                    <a:srgbClr val="800000"/>
                  </a:solidFill>
                  <a:latin typeface="Arial Black"/>
                </a:rPr>
                <a:t>Y</a:t>
              </a:r>
            </a:p>
          </p:txBody>
        </p:sp>
        <p:sp>
          <p:nvSpPr>
            <p:cNvPr id="9247" name="WordArt 44"/>
            <p:cNvSpPr>
              <a:spLocks noChangeArrowheads="1" noChangeShapeType="1" noTextEdit="1"/>
            </p:cNvSpPr>
            <p:nvPr/>
          </p:nvSpPr>
          <p:spPr bwMode="auto">
            <a:xfrm rot="2956097">
              <a:off x="9027815" y="4984473"/>
              <a:ext cx="284162" cy="345043"/>
            </a:xfrm>
            <a:prstGeom prst="rect">
              <a:avLst/>
            </a:prstGeom>
          </p:spPr>
          <p:txBody>
            <a:bodyPr wrap="none" fromWordArt="1">
              <a:prstTxWarp prst="textPlain">
                <a:avLst>
                  <a:gd name="adj" fmla="val 50000"/>
                </a:avLst>
              </a:prstTxWarp>
            </a:bodyPr>
            <a:lstStyle/>
            <a:p>
              <a:pPr algn="ctr">
                <a:buFontTx/>
                <a:buNone/>
              </a:pPr>
              <a:r>
                <a:rPr lang="en-GB" sz="3600" kern="10">
                  <a:ln w="9525">
                    <a:solidFill>
                      <a:srgbClr val="000000"/>
                    </a:solidFill>
                    <a:round/>
                    <a:headEnd/>
                    <a:tailEnd/>
                  </a:ln>
                  <a:solidFill>
                    <a:srgbClr val="800000"/>
                  </a:solidFill>
                  <a:latin typeface="Arial Black"/>
                </a:rPr>
                <a:t>Y</a:t>
              </a:r>
            </a:p>
          </p:txBody>
        </p:sp>
        <p:grpSp>
          <p:nvGrpSpPr>
            <p:cNvPr id="9248" name="Group 84"/>
            <p:cNvGrpSpPr>
              <a:grpSpLocks/>
            </p:cNvGrpSpPr>
            <p:nvPr/>
          </p:nvGrpSpPr>
          <p:grpSpPr bwMode="auto">
            <a:xfrm>
              <a:off x="4890611" y="1844675"/>
              <a:ext cx="766971" cy="360363"/>
              <a:chOff x="4558" y="3158"/>
              <a:chExt cx="771" cy="378"/>
            </a:xfrm>
          </p:grpSpPr>
          <p:sp>
            <p:nvSpPr>
              <p:cNvPr id="9318" name="Freeform 45"/>
              <p:cNvSpPr>
                <a:spLocks/>
              </p:cNvSpPr>
              <p:nvPr/>
            </p:nvSpPr>
            <p:spPr bwMode="auto">
              <a:xfrm>
                <a:off x="4558" y="3158"/>
                <a:ext cx="499" cy="106"/>
              </a:xfrm>
              <a:custGeom>
                <a:avLst/>
                <a:gdLst>
                  <a:gd name="T0" fmla="*/ 0 w 771"/>
                  <a:gd name="T1" fmla="*/ 40 h 114"/>
                  <a:gd name="T2" fmla="*/ 8 w 771"/>
                  <a:gd name="T3" fmla="*/ 7 h 114"/>
                  <a:gd name="T4" fmla="*/ 32 w 771"/>
                  <a:gd name="T5" fmla="*/ 74 h 114"/>
                  <a:gd name="T6" fmla="*/ 63 w 771"/>
                  <a:gd name="T7" fmla="*/ 7 h 114"/>
                  <a:gd name="T8" fmla="*/ 80 w 771"/>
                  <a:gd name="T9" fmla="*/ 74 h 114"/>
                  <a:gd name="T10" fmla="*/ 111 w 771"/>
                  <a:gd name="T11" fmla="*/ 7 h 114"/>
                  <a:gd name="T12" fmla="*/ 128 w 771"/>
                  <a:gd name="T13" fmla="*/ 74 h 114"/>
                  <a:gd name="T14" fmla="*/ 135 w 771"/>
                  <a:gd name="T15" fmla="*/ 74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 name="Freeform 46"/>
              <p:cNvSpPr>
                <a:spLocks/>
              </p:cNvSpPr>
              <p:nvPr/>
            </p:nvSpPr>
            <p:spPr bwMode="auto">
              <a:xfrm>
                <a:off x="4694" y="3294"/>
                <a:ext cx="499" cy="106"/>
              </a:xfrm>
              <a:custGeom>
                <a:avLst/>
                <a:gdLst>
                  <a:gd name="T0" fmla="*/ 0 w 771"/>
                  <a:gd name="T1" fmla="*/ 40 h 114"/>
                  <a:gd name="T2" fmla="*/ 8 w 771"/>
                  <a:gd name="T3" fmla="*/ 7 h 114"/>
                  <a:gd name="T4" fmla="*/ 32 w 771"/>
                  <a:gd name="T5" fmla="*/ 74 h 114"/>
                  <a:gd name="T6" fmla="*/ 63 w 771"/>
                  <a:gd name="T7" fmla="*/ 7 h 114"/>
                  <a:gd name="T8" fmla="*/ 80 w 771"/>
                  <a:gd name="T9" fmla="*/ 74 h 114"/>
                  <a:gd name="T10" fmla="*/ 111 w 771"/>
                  <a:gd name="T11" fmla="*/ 7 h 114"/>
                  <a:gd name="T12" fmla="*/ 128 w 771"/>
                  <a:gd name="T13" fmla="*/ 74 h 114"/>
                  <a:gd name="T14" fmla="*/ 135 w 771"/>
                  <a:gd name="T15" fmla="*/ 74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 name="Freeform 47"/>
              <p:cNvSpPr>
                <a:spLocks/>
              </p:cNvSpPr>
              <p:nvPr/>
            </p:nvSpPr>
            <p:spPr bwMode="auto">
              <a:xfrm>
                <a:off x="4830" y="3430"/>
                <a:ext cx="499" cy="106"/>
              </a:xfrm>
              <a:custGeom>
                <a:avLst/>
                <a:gdLst>
                  <a:gd name="T0" fmla="*/ 0 w 771"/>
                  <a:gd name="T1" fmla="*/ 40 h 114"/>
                  <a:gd name="T2" fmla="*/ 8 w 771"/>
                  <a:gd name="T3" fmla="*/ 7 h 114"/>
                  <a:gd name="T4" fmla="*/ 32 w 771"/>
                  <a:gd name="T5" fmla="*/ 74 h 114"/>
                  <a:gd name="T6" fmla="*/ 63 w 771"/>
                  <a:gd name="T7" fmla="*/ 7 h 114"/>
                  <a:gd name="T8" fmla="*/ 80 w 771"/>
                  <a:gd name="T9" fmla="*/ 74 h 114"/>
                  <a:gd name="T10" fmla="*/ 111 w 771"/>
                  <a:gd name="T11" fmla="*/ 7 h 114"/>
                  <a:gd name="T12" fmla="*/ 128 w 771"/>
                  <a:gd name="T13" fmla="*/ 74 h 114"/>
                  <a:gd name="T14" fmla="*/ 135 w 771"/>
                  <a:gd name="T15" fmla="*/ 74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249" name="Rectangle 48"/>
            <p:cNvSpPr>
              <a:spLocks noChangeArrowheads="1"/>
            </p:cNvSpPr>
            <p:nvPr/>
          </p:nvSpPr>
          <p:spPr bwMode="auto">
            <a:xfrm>
              <a:off x="8462934" y="4076700"/>
              <a:ext cx="1074124" cy="30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sz="1400"/>
                <a:t>Exosomes</a:t>
              </a:r>
              <a:endParaRPr lang="en-US" sz="1400"/>
            </a:p>
          </p:txBody>
        </p:sp>
        <p:sp>
          <p:nvSpPr>
            <p:cNvPr id="9250" name="Oval 49"/>
            <p:cNvSpPr>
              <a:spLocks noChangeArrowheads="1"/>
            </p:cNvSpPr>
            <p:nvPr/>
          </p:nvSpPr>
          <p:spPr bwMode="auto">
            <a:xfrm>
              <a:off x="8633580" y="3521075"/>
              <a:ext cx="253157"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51" name="Oval 50"/>
            <p:cNvSpPr>
              <a:spLocks noChangeArrowheads="1"/>
            </p:cNvSpPr>
            <p:nvPr/>
          </p:nvSpPr>
          <p:spPr bwMode="auto">
            <a:xfrm>
              <a:off x="8888612" y="3736975"/>
              <a:ext cx="253157"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52" name="Oval 51"/>
            <p:cNvSpPr>
              <a:spLocks noChangeArrowheads="1"/>
            </p:cNvSpPr>
            <p:nvPr/>
          </p:nvSpPr>
          <p:spPr bwMode="auto">
            <a:xfrm>
              <a:off x="9059258" y="3594100"/>
              <a:ext cx="253156"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53" name="Oval 52"/>
            <p:cNvSpPr>
              <a:spLocks noChangeArrowheads="1"/>
            </p:cNvSpPr>
            <p:nvPr/>
          </p:nvSpPr>
          <p:spPr bwMode="auto">
            <a:xfrm>
              <a:off x="8804226" y="3378200"/>
              <a:ext cx="253156"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54" name="Oval 53"/>
            <p:cNvSpPr>
              <a:spLocks noChangeArrowheads="1"/>
            </p:cNvSpPr>
            <p:nvPr/>
          </p:nvSpPr>
          <p:spPr bwMode="auto">
            <a:xfrm>
              <a:off x="8633580" y="3665538"/>
              <a:ext cx="253157"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55" name="Freeform 54"/>
            <p:cNvSpPr>
              <a:spLocks/>
            </p:cNvSpPr>
            <p:nvPr/>
          </p:nvSpPr>
          <p:spPr bwMode="auto">
            <a:xfrm rot="-4086737">
              <a:off x="8931336" y="1854032"/>
              <a:ext cx="792162" cy="198775"/>
            </a:xfrm>
            <a:custGeom>
              <a:avLst/>
              <a:gdLst>
                <a:gd name="T0" fmla="*/ 0 w 771"/>
                <a:gd name="T1" fmla="*/ 2147483647 h 114"/>
                <a:gd name="T2" fmla="*/ 2147483647 w 771"/>
                <a:gd name="T3" fmla="*/ 2147483647 h 114"/>
                <a:gd name="T4" fmla="*/ 2147483647 w 771"/>
                <a:gd name="T5" fmla="*/ 2147483647 h 114"/>
                <a:gd name="T6" fmla="*/ 2147483647 w 771"/>
                <a:gd name="T7" fmla="*/ 2147483647 h 114"/>
                <a:gd name="T8" fmla="*/ 2147483647 w 771"/>
                <a:gd name="T9" fmla="*/ 2147483647 h 114"/>
                <a:gd name="T10" fmla="*/ 2147483647 w 771"/>
                <a:gd name="T11" fmla="*/ 2147483647 h 114"/>
                <a:gd name="T12" fmla="*/ 2147483647 w 771"/>
                <a:gd name="T13" fmla="*/ 2147483647 h 114"/>
                <a:gd name="T14" fmla="*/ 2147483647 w 771"/>
                <a:gd name="T15" fmla="*/ 2147483647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56" name="Line 55"/>
            <p:cNvSpPr>
              <a:spLocks noChangeShapeType="1"/>
            </p:cNvSpPr>
            <p:nvPr/>
          </p:nvSpPr>
          <p:spPr bwMode="auto">
            <a:xfrm flipH="1" flipV="1">
              <a:off x="1004961" y="3220164"/>
              <a:ext cx="596325" cy="1952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57" name="Text Box 56"/>
            <p:cNvSpPr txBox="1">
              <a:spLocks noChangeArrowheads="1"/>
            </p:cNvSpPr>
            <p:nvPr/>
          </p:nvSpPr>
          <p:spPr bwMode="auto">
            <a:xfrm>
              <a:off x="296287" y="3500439"/>
              <a:ext cx="1723676" cy="523204"/>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dirty="0"/>
                <a:t>Circulating</a:t>
              </a:r>
            </a:p>
            <a:p>
              <a:pPr eaLnBrk="1" hangingPunct="1">
                <a:buFontTx/>
                <a:buNone/>
              </a:pPr>
              <a:r>
                <a:rPr lang="en-GB" sz="1400" dirty="0"/>
                <a:t>e</a:t>
              </a:r>
              <a:r>
                <a:rPr lang="en-GB" sz="1400" dirty="0" smtClean="0"/>
                <a:t>ndothelial cells</a:t>
              </a:r>
              <a:endParaRPr lang="en-US" sz="1400" dirty="0"/>
            </a:p>
          </p:txBody>
        </p:sp>
        <p:sp>
          <p:nvSpPr>
            <p:cNvPr id="9258" name="Text Box 57"/>
            <p:cNvSpPr txBox="1">
              <a:spLocks noChangeArrowheads="1"/>
            </p:cNvSpPr>
            <p:nvPr/>
          </p:nvSpPr>
          <p:spPr bwMode="auto">
            <a:xfrm>
              <a:off x="5316291" y="6237288"/>
              <a:ext cx="1909261" cy="30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a:t>Immune response</a:t>
              </a:r>
              <a:endParaRPr lang="en-US" sz="1400"/>
            </a:p>
          </p:txBody>
        </p:sp>
        <p:sp>
          <p:nvSpPr>
            <p:cNvPr id="9259" name="Line 58"/>
            <p:cNvSpPr>
              <a:spLocks noChangeShapeType="1"/>
            </p:cNvSpPr>
            <p:nvPr/>
          </p:nvSpPr>
          <p:spPr bwMode="auto">
            <a:xfrm flipH="1">
              <a:off x="1573322" y="4508501"/>
              <a:ext cx="1192649" cy="3603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60" name="Text Box 59"/>
            <p:cNvSpPr txBox="1">
              <a:spLocks noChangeArrowheads="1"/>
            </p:cNvSpPr>
            <p:nvPr/>
          </p:nvSpPr>
          <p:spPr bwMode="auto">
            <a:xfrm>
              <a:off x="553195" y="5280026"/>
              <a:ext cx="135818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dirty="0"/>
                <a:t>Circulating</a:t>
              </a:r>
            </a:p>
            <a:p>
              <a:pPr eaLnBrk="1" hangingPunct="1">
                <a:buFontTx/>
                <a:buNone/>
              </a:pPr>
              <a:r>
                <a:rPr lang="en-GB" sz="1400" dirty="0"/>
                <a:t>t</a:t>
              </a:r>
              <a:r>
                <a:rPr lang="en-GB" sz="1400" dirty="0" smtClean="0"/>
                <a:t>umour cells</a:t>
              </a:r>
              <a:endParaRPr lang="en-US" sz="1400" dirty="0"/>
            </a:p>
          </p:txBody>
        </p:sp>
        <p:sp>
          <p:nvSpPr>
            <p:cNvPr id="9261" name="AutoShape 60"/>
            <p:cNvSpPr>
              <a:spLocks noChangeArrowheads="1"/>
            </p:cNvSpPr>
            <p:nvPr/>
          </p:nvSpPr>
          <p:spPr bwMode="auto">
            <a:xfrm>
              <a:off x="553195" y="4652963"/>
              <a:ext cx="425678" cy="431800"/>
            </a:xfrm>
            <a:prstGeom prst="irregularSeal1">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2" name="AutoShape 61"/>
            <p:cNvSpPr>
              <a:spLocks noChangeArrowheads="1"/>
            </p:cNvSpPr>
            <p:nvPr/>
          </p:nvSpPr>
          <p:spPr bwMode="auto">
            <a:xfrm>
              <a:off x="808226" y="4868863"/>
              <a:ext cx="425678" cy="431800"/>
            </a:xfrm>
            <a:prstGeom prst="irregularSeal1">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3" name="AutoShape 62"/>
            <p:cNvSpPr>
              <a:spLocks noChangeArrowheads="1"/>
            </p:cNvSpPr>
            <p:nvPr/>
          </p:nvSpPr>
          <p:spPr bwMode="auto">
            <a:xfrm>
              <a:off x="808226" y="4508500"/>
              <a:ext cx="425678" cy="431800"/>
            </a:xfrm>
            <a:prstGeom prst="irregularSeal1">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4" name="AutoShape 63"/>
            <p:cNvSpPr>
              <a:spLocks noChangeArrowheads="1"/>
            </p:cNvSpPr>
            <p:nvPr/>
          </p:nvSpPr>
          <p:spPr bwMode="auto">
            <a:xfrm>
              <a:off x="211903" y="2944813"/>
              <a:ext cx="594449" cy="360362"/>
            </a:xfrm>
            <a:prstGeom prst="star4">
              <a:avLst>
                <a:gd name="adj" fmla="val 1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5" name="AutoShape 64"/>
            <p:cNvSpPr>
              <a:spLocks noChangeArrowheads="1"/>
            </p:cNvSpPr>
            <p:nvPr/>
          </p:nvSpPr>
          <p:spPr bwMode="auto">
            <a:xfrm>
              <a:off x="466934" y="3160713"/>
              <a:ext cx="594449" cy="360362"/>
            </a:xfrm>
            <a:prstGeom prst="star4">
              <a:avLst>
                <a:gd name="adj" fmla="val 1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6" name="AutoShape 65"/>
            <p:cNvSpPr>
              <a:spLocks noChangeArrowheads="1"/>
            </p:cNvSpPr>
            <p:nvPr/>
          </p:nvSpPr>
          <p:spPr bwMode="auto">
            <a:xfrm>
              <a:off x="551319" y="2873376"/>
              <a:ext cx="594450" cy="360363"/>
            </a:xfrm>
            <a:prstGeom prst="star4">
              <a:avLst>
                <a:gd name="adj" fmla="val 1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7" name="AutoShape 66"/>
            <p:cNvSpPr>
              <a:spLocks noChangeArrowheads="1"/>
            </p:cNvSpPr>
            <p:nvPr/>
          </p:nvSpPr>
          <p:spPr bwMode="auto">
            <a:xfrm>
              <a:off x="1573322" y="1412875"/>
              <a:ext cx="170646" cy="215900"/>
            </a:xfrm>
            <a:prstGeom prst="triangle">
              <a:avLst>
                <a:gd name="adj" fmla="val 50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8" name="AutoShape 67"/>
            <p:cNvSpPr>
              <a:spLocks noChangeArrowheads="1"/>
            </p:cNvSpPr>
            <p:nvPr/>
          </p:nvSpPr>
          <p:spPr bwMode="auto">
            <a:xfrm>
              <a:off x="211903" y="3162301"/>
              <a:ext cx="594449" cy="360363"/>
            </a:xfrm>
            <a:prstGeom prst="star4">
              <a:avLst>
                <a:gd name="adj" fmla="val 1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69" name="AutoShape 68"/>
            <p:cNvSpPr>
              <a:spLocks noChangeArrowheads="1"/>
            </p:cNvSpPr>
            <p:nvPr/>
          </p:nvSpPr>
          <p:spPr bwMode="auto">
            <a:xfrm>
              <a:off x="1743969" y="1484313"/>
              <a:ext cx="170647" cy="215900"/>
            </a:xfrm>
            <a:prstGeom prst="triangle">
              <a:avLst>
                <a:gd name="adj" fmla="val 50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70" name="AutoShape 69"/>
            <p:cNvSpPr>
              <a:spLocks noChangeArrowheads="1"/>
            </p:cNvSpPr>
            <p:nvPr/>
          </p:nvSpPr>
          <p:spPr bwMode="auto">
            <a:xfrm>
              <a:off x="1999000" y="1412875"/>
              <a:ext cx="170647" cy="215900"/>
            </a:xfrm>
            <a:prstGeom prst="triangle">
              <a:avLst>
                <a:gd name="adj" fmla="val 50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71" name="AutoShape 70"/>
            <p:cNvSpPr>
              <a:spLocks noChangeArrowheads="1"/>
            </p:cNvSpPr>
            <p:nvPr/>
          </p:nvSpPr>
          <p:spPr bwMode="auto">
            <a:xfrm>
              <a:off x="1912740" y="1196975"/>
              <a:ext cx="170647" cy="215900"/>
            </a:xfrm>
            <a:prstGeom prst="triangle">
              <a:avLst>
                <a:gd name="adj" fmla="val 50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72" name="AutoShape 71"/>
            <p:cNvSpPr>
              <a:spLocks noChangeArrowheads="1"/>
            </p:cNvSpPr>
            <p:nvPr/>
          </p:nvSpPr>
          <p:spPr bwMode="auto">
            <a:xfrm>
              <a:off x="1743969" y="1268413"/>
              <a:ext cx="170647" cy="215900"/>
            </a:xfrm>
            <a:prstGeom prst="triangle">
              <a:avLst>
                <a:gd name="adj" fmla="val 50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73" name="AutoShape 72"/>
            <p:cNvSpPr>
              <a:spLocks noChangeArrowheads="1"/>
            </p:cNvSpPr>
            <p:nvPr/>
          </p:nvSpPr>
          <p:spPr bwMode="auto">
            <a:xfrm rot="-5400000">
              <a:off x="1478464" y="931471"/>
              <a:ext cx="360362" cy="170646"/>
            </a:xfrm>
            <a:prstGeom prst="chevron">
              <a:avLst>
                <a:gd name="adj" fmla="val 623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74" name="AutoShape 73"/>
            <p:cNvSpPr>
              <a:spLocks noChangeArrowheads="1"/>
            </p:cNvSpPr>
            <p:nvPr/>
          </p:nvSpPr>
          <p:spPr bwMode="auto">
            <a:xfrm rot="-5400000">
              <a:off x="1988528" y="931471"/>
              <a:ext cx="360362" cy="170646"/>
            </a:xfrm>
            <a:prstGeom prst="chevron">
              <a:avLst>
                <a:gd name="adj" fmla="val 623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75" name="AutoShape 74"/>
            <p:cNvSpPr>
              <a:spLocks noChangeArrowheads="1"/>
            </p:cNvSpPr>
            <p:nvPr/>
          </p:nvSpPr>
          <p:spPr bwMode="auto">
            <a:xfrm rot="-5400000">
              <a:off x="1733496" y="715571"/>
              <a:ext cx="360362" cy="170646"/>
            </a:xfrm>
            <a:prstGeom prst="chevron">
              <a:avLst>
                <a:gd name="adj" fmla="val 623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nvGrpSpPr>
            <p:cNvPr id="9276" name="Group 105"/>
            <p:cNvGrpSpPr>
              <a:grpSpLocks/>
            </p:cNvGrpSpPr>
            <p:nvPr/>
          </p:nvGrpSpPr>
          <p:grpSpPr bwMode="auto">
            <a:xfrm>
              <a:off x="3358545" y="260350"/>
              <a:ext cx="853231" cy="647700"/>
              <a:chOff x="2608" y="164"/>
              <a:chExt cx="455" cy="408"/>
            </a:xfrm>
          </p:grpSpPr>
          <p:sp>
            <p:nvSpPr>
              <p:cNvPr id="9315" name="Line 78"/>
              <p:cNvSpPr>
                <a:spLocks noChangeShapeType="1"/>
              </p:cNvSpPr>
              <p:nvPr/>
            </p:nvSpPr>
            <p:spPr bwMode="auto">
              <a:xfrm>
                <a:off x="2609" y="164"/>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6" name="Line 79"/>
              <p:cNvSpPr>
                <a:spLocks noChangeShapeType="1"/>
              </p:cNvSpPr>
              <p:nvPr/>
            </p:nvSpPr>
            <p:spPr bwMode="auto">
              <a:xfrm>
                <a:off x="2609" y="57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7" name="Freeform 80"/>
              <p:cNvSpPr>
                <a:spLocks/>
              </p:cNvSpPr>
              <p:nvPr/>
            </p:nvSpPr>
            <p:spPr bwMode="auto">
              <a:xfrm>
                <a:off x="2608" y="209"/>
                <a:ext cx="448" cy="361"/>
              </a:xfrm>
              <a:custGeom>
                <a:avLst/>
                <a:gdLst>
                  <a:gd name="T0" fmla="*/ 1 w 939"/>
                  <a:gd name="T1" fmla="*/ 321 h 361"/>
                  <a:gd name="T2" fmla="*/ 3 w 939"/>
                  <a:gd name="T3" fmla="*/ 53 h 361"/>
                  <a:gd name="T4" fmla="*/ 6 w 939"/>
                  <a:gd name="T5" fmla="*/ 66 h 361"/>
                  <a:gd name="T6" fmla="*/ 7 w 939"/>
                  <a:gd name="T7" fmla="*/ 227 h 361"/>
                  <a:gd name="T8" fmla="*/ 8 w 939"/>
                  <a:gd name="T9" fmla="*/ 294 h 361"/>
                  <a:gd name="T10" fmla="*/ 9 w 939"/>
                  <a:gd name="T11" fmla="*/ 348 h 361"/>
                  <a:gd name="T12" fmla="*/ 12 w 939"/>
                  <a:gd name="T13" fmla="*/ 308 h 361"/>
                  <a:gd name="T14" fmla="*/ 15 w 939"/>
                  <a:gd name="T15" fmla="*/ 241 h 361"/>
                  <a:gd name="T16" fmla="*/ 20 w 939"/>
                  <a:gd name="T17" fmla="*/ 308 h 361"/>
                  <a:gd name="T18" fmla="*/ 22 w 939"/>
                  <a:gd name="T19" fmla="*/ 361 h 361"/>
                  <a:gd name="T20" fmla="*/ 25 w 939"/>
                  <a:gd name="T21" fmla="*/ 294 h 361"/>
                  <a:gd name="T22" fmla="*/ 29 w 939"/>
                  <a:gd name="T23" fmla="*/ 174 h 361"/>
                  <a:gd name="T24" fmla="*/ 33 w 939"/>
                  <a:gd name="T25" fmla="*/ 254 h 361"/>
                  <a:gd name="T26" fmla="*/ 35 w 939"/>
                  <a:gd name="T27" fmla="*/ 334 h 361"/>
                  <a:gd name="T28" fmla="*/ 38 w 939"/>
                  <a:gd name="T29" fmla="*/ 0 h 361"/>
                  <a:gd name="T30" fmla="*/ 42 w 939"/>
                  <a:gd name="T31" fmla="*/ 348 h 361"/>
                  <a:gd name="T32" fmla="*/ 45 w 939"/>
                  <a:gd name="T33" fmla="*/ 227 h 361"/>
                  <a:gd name="T34" fmla="*/ 47 w 939"/>
                  <a:gd name="T35" fmla="*/ 281 h 361"/>
                  <a:gd name="T36" fmla="*/ 49 w 939"/>
                  <a:gd name="T37" fmla="*/ 334 h 3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9" h="361">
                    <a:moveTo>
                      <a:pt x="28" y="321"/>
                    </a:moveTo>
                    <a:cubicBezTo>
                      <a:pt x="32" y="257"/>
                      <a:pt x="0" y="116"/>
                      <a:pt x="68" y="53"/>
                    </a:cubicBezTo>
                    <a:cubicBezTo>
                      <a:pt x="91" y="6"/>
                      <a:pt x="90" y="31"/>
                      <a:pt x="108" y="66"/>
                    </a:cubicBezTo>
                    <a:cubicBezTo>
                      <a:pt x="117" y="120"/>
                      <a:pt x="126" y="173"/>
                      <a:pt x="135" y="227"/>
                    </a:cubicBezTo>
                    <a:cubicBezTo>
                      <a:pt x="139" y="249"/>
                      <a:pt x="144" y="272"/>
                      <a:pt x="148" y="294"/>
                    </a:cubicBezTo>
                    <a:cubicBezTo>
                      <a:pt x="152" y="314"/>
                      <a:pt x="175" y="348"/>
                      <a:pt x="175" y="348"/>
                    </a:cubicBezTo>
                    <a:cubicBezTo>
                      <a:pt x="193" y="328"/>
                      <a:pt x="204" y="320"/>
                      <a:pt x="229" y="308"/>
                    </a:cubicBezTo>
                    <a:cubicBezTo>
                      <a:pt x="260" y="275"/>
                      <a:pt x="251" y="262"/>
                      <a:pt x="296" y="241"/>
                    </a:cubicBezTo>
                    <a:cubicBezTo>
                      <a:pt x="325" y="255"/>
                      <a:pt x="358" y="280"/>
                      <a:pt x="376" y="308"/>
                    </a:cubicBezTo>
                    <a:cubicBezTo>
                      <a:pt x="397" y="340"/>
                      <a:pt x="395" y="344"/>
                      <a:pt x="430" y="361"/>
                    </a:cubicBezTo>
                    <a:cubicBezTo>
                      <a:pt x="444" y="332"/>
                      <a:pt x="468" y="320"/>
                      <a:pt x="483" y="294"/>
                    </a:cubicBezTo>
                    <a:cubicBezTo>
                      <a:pt x="510" y="249"/>
                      <a:pt x="515" y="198"/>
                      <a:pt x="563" y="174"/>
                    </a:cubicBezTo>
                    <a:cubicBezTo>
                      <a:pt x="618" y="200"/>
                      <a:pt x="606" y="219"/>
                      <a:pt x="644" y="254"/>
                    </a:cubicBezTo>
                    <a:cubicBezTo>
                      <a:pt x="660" y="287"/>
                      <a:pt x="672" y="297"/>
                      <a:pt x="684" y="334"/>
                    </a:cubicBezTo>
                    <a:cubicBezTo>
                      <a:pt x="700" y="233"/>
                      <a:pt x="668" y="65"/>
                      <a:pt x="738" y="0"/>
                    </a:cubicBezTo>
                    <a:cubicBezTo>
                      <a:pt x="790" y="104"/>
                      <a:pt x="722" y="265"/>
                      <a:pt x="805" y="348"/>
                    </a:cubicBezTo>
                    <a:cubicBezTo>
                      <a:pt x="838" y="312"/>
                      <a:pt x="838" y="261"/>
                      <a:pt x="872" y="227"/>
                    </a:cubicBezTo>
                    <a:cubicBezTo>
                      <a:pt x="888" y="244"/>
                      <a:pt x="895" y="264"/>
                      <a:pt x="912" y="281"/>
                    </a:cubicBezTo>
                    <a:cubicBezTo>
                      <a:pt x="921" y="299"/>
                      <a:pt x="939" y="315"/>
                      <a:pt x="939" y="334"/>
                    </a:cubicBezTo>
                  </a:path>
                </a:pathLst>
              </a:custGeom>
              <a:noFill/>
              <a:ln w="12700">
                <a:solidFill>
                  <a:srgbClr val="00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77" name="Group 87"/>
            <p:cNvGrpSpPr>
              <a:grpSpLocks/>
            </p:cNvGrpSpPr>
            <p:nvPr/>
          </p:nvGrpSpPr>
          <p:grpSpPr bwMode="auto">
            <a:xfrm>
              <a:off x="9738093" y="476251"/>
              <a:ext cx="198775" cy="792163"/>
              <a:chOff x="5300" y="2144"/>
              <a:chExt cx="106" cy="499"/>
            </a:xfrm>
          </p:grpSpPr>
          <p:sp>
            <p:nvSpPr>
              <p:cNvPr id="9313" name="Freeform 82"/>
              <p:cNvSpPr>
                <a:spLocks/>
              </p:cNvSpPr>
              <p:nvPr/>
            </p:nvSpPr>
            <p:spPr bwMode="auto">
              <a:xfrm rot="4748204">
                <a:off x="5103" y="2341"/>
                <a:ext cx="499" cy="106"/>
              </a:xfrm>
              <a:custGeom>
                <a:avLst/>
                <a:gdLst>
                  <a:gd name="T0" fmla="*/ 0 w 771"/>
                  <a:gd name="T1" fmla="*/ 40 h 114"/>
                  <a:gd name="T2" fmla="*/ 8 w 771"/>
                  <a:gd name="T3" fmla="*/ 7 h 114"/>
                  <a:gd name="T4" fmla="*/ 32 w 771"/>
                  <a:gd name="T5" fmla="*/ 74 h 114"/>
                  <a:gd name="T6" fmla="*/ 63 w 771"/>
                  <a:gd name="T7" fmla="*/ 7 h 114"/>
                  <a:gd name="T8" fmla="*/ 80 w 771"/>
                  <a:gd name="T9" fmla="*/ 74 h 114"/>
                  <a:gd name="T10" fmla="*/ 111 w 771"/>
                  <a:gd name="T11" fmla="*/ 7 h 114"/>
                  <a:gd name="T12" fmla="*/ 128 w 771"/>
                  <a:gd name="T13" fmla="*/ 74 h 114"/>
                  <a:gd name="T14" fmla="*/ 135 w 771"/>
                  <a:gd name="T15" fmla="*/ 74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4" name="AutoShape 83"/>
              <p:cNvSpPr>
                <a:spLocks noChangeArrowheads="1"/>
              </p:cNvSpPr>
              <p:nvPr/>
            </p:nvSpPr>
            <p:spPr bwMode="auto">
              <a:xfrm>
                <a:off x="5329" y="2296"/>
                <a:ext cx="46" cy="46"/>
              </a:xfrm>
              <a:prstGeom prst="hexagon">
                <a:avLst>
                  <a:gd name="adj" fmla="val 25000"/>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sp>
          <p:nvSpPr>
            <p:cNvPr id="9278" name="Freeform 85"/>
            <p:cNvSpPr>
              <a:spLocks/>
            </p:cNvSpPr>
            <p:nvPr/>
          </p:nvSpPr>
          <p:spPr bwMode="auto">
            <a:xfrm rot="9094811">
              <a:off x="8972997" y="1917700"/>
              <a:ext cx="935741" cy="168275"/>
            </a:xfrm>
            <a:custGeom>
              <a:avLst/>
              <a:gdLst>
                <a:gd name="T0" fmla="*/ 0 w 771"/>
                <a:gd name="T1" fmla="*/ 2147483647 h 114"/>
                <a:gd name="T2" fmla="*/ 2147483647 w 771"/>
                <a:gd name="T3" fmla="*/ 2147483647 h 114"/>
                <a:gd name="T4" fmla="*/ 2147483647 w 771"/>
                <a:gd name="T5" fmla="*/ 2147483647 h 114"/>
                <a:gd name="T6" fmla="*/ 2147483647 w 771"/>
                <a:gd name="T7" fmla="*/ 2147483647 h 114"/>
                <a:gd name="T8" fmla="*/ 2147483647 w 771"/>
                <a:gd name="T9" fmla="*/ 2147483647 h 114"/>
                <a:gd name="T10" fmla="*/ 2147483647 w 771"/>
                <a:gd name="T11" fmla="*/ 2147483647 h 114"/>
                <a:gd name="T12" fmla="*/ 2147483647 w 771"/>
                <a:gd name="T13" fmla="*/ 2147483647 h 114"/>
                <a:gd name="T14" fmla="*/ 2147483647 w 771"/>
                <a:gd name="T15" fmla="*/ 2147483647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79" name="Freeform 86"/>
            <p:cNvSpPr>
              <a:spLocks/>
            </p:cNvSpPr>
            <p:nvPr/>
          </p:nvSpPr>
          <p:spPr bwMode="auto">
            <a:xfrm rot="-2635145">
              <a:off x="9057382" y="2133601"/>
              <a:ext cx="935743" cy="168275"/>
            </a:xfrm>
            <a:custGeom>
              <a:avLst/>
              <a:gdLst>
                <a:gd name="T0" fmla="*/ 0 w 771"/>
                <a:gd name="T1" fmla="*/ 2147483647 h 114"/>
                <a:gd name="T2" fmla="*/ 2147483647 w 771"/>
                <a:gd name="T3" fmla="*/ 2147483647 h 114"/>
                <a:gd name="T4" fmla="*/ 2147483647 w 771"/>
                <a:gd name="T5" fmla="*/ 2147483647 h 114"/>
                <a:gd name="T6" fmla="*/ 2147483647 w 771"/>
                <a:gd name="T7" fmla="*/ 2147483647 h 114"/>
                <a:gd name="T8" fmla="*/ 2147483647 w 771"/>
                <a:gd name="T9" fmla="*/ 2147483647 h 114"/>
                <a:gd name="T10" fmla="*/ 2147483647 w 771"/>
                <a:gd name="T11" fmla="*/ 2147483647 h 114"/>
                <a:gd name="T12" fmla="*/ 2147483647 w 771"/>
                <a:gd name="T13" fmla="*/ 2147483647 h 114"/>
                <a:gd name="T14" fmla="*/ 2147483647 w 771"/>
                <a:gd name="T15" fmla="*/ 2147483647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80" name="Group 108"/>
            <p:cNvGrpSpPr>
              <a:grpSpLocks/>
            </p:cNvGrpSpPr>
            <p:nvPr/>
          </p:nvGrpSpPr>
          <p:grpSpPr bwMode="auto">
            <a:xfrm>
              <a:off x="5485062" y="404813"/>
              <a:ext cx="1104512" cy="647700"/>
              <a:chOff x="3334" y="528"/>
              <a:chExt cx="589" cy="408"/>
            </a:xfrm>
          </p:grpSpPr>
          <p:grpSp>
            <p:nvGrpSpPr>
              <p:cNvPr id="9298" name="Group 92"/>
              <p:cNvGrpSpPr>
                <a:grpSpLocks/>
              </p:cNvGrpSpPr>
              <p:nvPr/>
            </p:nvGrpSpPr>
            <p:grpSpPr bwMode="auto">
              <a:xfrm>
                <a:off x="3379" y="799"/>
                <a:ext cx="272" cy="91"/>
                <a:chOff x="3379" y="618"/>
                <a:chExt cx="499" cy="272"/>
              </a:xfrm>
            </p:grpSpPr>
            <p:sp>
              <p:nvSpPr>
                <p:cNvPr id="9311" name="AutoShape 90"/>
                <p:cNvSpPr>
                  <a:spLocks noChangeArrowheads="1"/>
                </p:cNvSpPr>
                <p:nvPr/>
              </p:nvSpPr>
              <p:spPr bwMode="auto">
                <a:xfrm>
                  <a:off x="3424" y="618"/>
                  <a:ext cx="454" cy="272"/>
                </a:xfrm>
                <a:prstGeom prst="cube">
                  <a:avLst>
                    <a:gd name="adj"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12" name="AutoShape 91"/>
                <p:cNvSpPr>
                  <a:spLocks noChangeArrowheads="1"/>
                </p:cNvSpPr>
                <p:nvPr/>
              </p:nvSpPr>
              <p:spPr bwMode="auto">
                <a:xfrm>
                  <a:off x="3379" y="618"/>
                  <a:ext cx="363" cy="272"/>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299" name="Group 93"/>
              <p:cNvGrpSpPr>
                <a:grpSpLocks/>
              </p:cNvGrpSpPr>
              <p:nvPr/>
            </p:nvGrpSpPr>
            <p:grpSpPr bwMode="auto">
              <a:xfrm>
                <a:off x="3334" y="663"/>
                <a:ext cx="272" cy="91"/>
                <a:chOff x="3379" y="618"/>
                <a:chExt cx="499" cy="272"/>
              </a:xfrm>
            </p:grpSpPr>
            <p:sp>
              <p:nvSpPr>
                <p:cNvPr id="9309" name="AutoShape 94"/>
                <p:cNvSpPr>
                  <a:spLocks noChangeArrowheads="1"/>
                </p:cNvSpPr>
                <p:nvPr/>
              </p:nvSpPr>
              <p:spPr bwMode="auto">
                <a:xfrm>
                  <a:off x="3424" y="618"/>
                  <a:ext cx="454" cy="272"/>
                </a:xfrm>
                <a:prstGeom prst="cube">
                  <a:avLst>
                    <a:gd name="adj"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10" name="AutoShape 95"/>
                <p:cNvSpPr>
                  <a:spLocks noChangeArrowheads="1"/>
                </p:cNvSpPr>
                <p:nvPr/>
              </p:nvSpPr>
              <p:spPr bwMode="auto">
                <a:xfrm>
                  <a:off x="3379" y="618"/>
                  <a:ext cx="363" cy="272"/>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300" name="Group 96"/>
              <p:cNvGrpSpPr>
                <a:grpSpLocks/>
              </p:cNvGrpSpPr>
              <p:nvPr/>
            </p:nvGrpSpPr>
            <p:grpSpPr bwMode="auto">
              <a:xfrm>
                <a:off x="3651" y="845"/>
                <a:ext cx="272" cy="91"/>
                <a:chOff x="3379" y="618"/>
                <a:chExt cx="499" cy="272"/>
              </a:xfrm>
            </p:grpSpPr>
            <p:sp>
              <p:nvSpPr>
                <p:cNvPr id="9307" name="AutoShape 97"/>
                <p:cNvSpPr>
                  <a:spLocks noChangeArrowheads="1"/>
                </p:cNvSpPr>
                <p:nvPr/>
              </p:nvSpPr>
              <p:spPr bwMode="auto">
                <a:xfrm>
                  <a:off x="3424" y="618"/>
                  <a:ext cx="454" cy="272"/>
                </a:xfrm>
                <a:prstGeom prst="cube">
                  <a:avLst>
                    <a:gd name="adj"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08" name="AutoShape 98"/>
                <p:cNvSpPr>
                  <a:spLocks noChangeArrowheads="1"/>
                </p:cNvSpPr>
                <p:nvPr/>
              </p:nvSpPr>
              <p:spPr bwMode="auto">
                <a:xfrm>
                  <a:off x="3379" y="618"/>
                  <a:ext cx="363" cy="272"/>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301" name="Group 99"/>
              <p:cNvGrpSpPr>
                <a:grpSpLocks/>
              </p:cNvGrpSpPr>
              <p:nvPr/>
            </p:nvGrpSpPr>
            <p:grpSpPr bwMode="auto">
              <a:xfrm rot="4077827">
                <a:off x="3696" y="618"/>
                <a:ext cx="272" cy="91"/>
                <a:chOff x="3379" y="618"/>
                <a:chExt cx="499" cy="272"/>
              </a:xfrm>
            </p:grpSpPr>
            <p:sp>
              <p:nvSpPr>
                <p:cNvPr id="9305" name="AutoShape 100"/>
                <p:cNvSpPr>
                  <a:spLocks noChangeArrowheads="1"/>
                </p:cNvSpPr>
                <p:nvPr/>
              </p:nvSpPr>
              <p:spPr bwMode="auto">
                <a:xfrm>
                  <a:off x="3424" y="618"/>
                  <a:ext cx="454" cy="272"/>
                </a:xfrm>
                <a:prstGeom prst="cube">
                  <a:avLst>
                    <a:gd name="adj"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06" name="AutoShape 101"/>
                <p:cNvSpPr>
                  <a:spLocks noChangeArrowheads="1"/>
                </p:cNvSpPr>
                <p:nvPr/>
              </p:nvSpPr>
              <p:spPr bwMode="auto">
                <a:xfrm>
                  <a:off x="3379" y="618"/>
                  <a:ext cx="363" cy="272"/>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302" name="Group 102"/>
              <p:cNvGrpSpPr>
                <a:grpSpLocks/>
              </p:cNvGrpSpPr>
              <p:nvPr/>
            </p:nvGrpSpPr>
            <p:grpSpPr bwMode="auto">
              <a:xfrm rot="3503550">
                <a:off x="3560" y="663"/>
                <a:ext cx="272" cy="91"/>
                <a:chOff x="3379" y="618"/>
                <a:chExt cx="499" cy="272"/>
              </a:xfrm>
            </p:grpSpPr>
            <p:sp>
              <p:nvSpPr>
                <p:cNvPr id="9303" name="AutoShape 103"/>
                <p:cNvSpPr>
                  <a:spLocks noChangeArrowheads="1"/>
                </p:cNvSpPr>
                <p:nvPr/>
              </p:nvSpPr>
              <p:spPr bwMode="auto">
                <a:xfrm>
                  <a:off x="3424" y="618"/>
                  <a:ext cx="454" cy="272"/>
                </a:xfrm>
                <a:prstGeom prst="cube">
                  <a:avLst>
                    <a:gd name="adj"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304" name="AutoShape 104"/>
                <p:cNvSpPr>
                  <a:spLocks noChangeArrowheads="1"/>
                </p:cNvSpPr>
                <p:nvPr/>
              </p:nvSpPr>
              <p:spPr bwMode="auto">
                <a:xfrm>
                  <a:off x="3379" y="618"/>
                  <a:ext cx="363" cy="272"/>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sp>
          <p:nvSpPr>
            <p:cNvPr id="9281" name="Line 106"/>
            <p:cNvSpPr>
              <a:spLocks noChangeShapeType="1"/>
            </p:cNvSpPr>
            <p:nvPr/>
          </p:nvSpPr>
          <p:spPr bwMode="auto">
            <a:xfrm>
              <a:off x="7309479" y="3233738"/>
              <a:ext cx="1069069" cy="4111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2" name="Text Box 107"/>
            <p:cNvSpPr txBox="1">
              <a:spLocks noChangeArrowheads="1"/>
            </p:cNvSpPr>
            <p:nvPr/>
          </p:nvSpPr>
          <p:spPr bwMode="auto">
            <a:xfrm>
              <a:off x="2860629" y="4149725"/>
              <a:ext cx="1765338" cy="7078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b="1" i="1" dirty="0"/>
                <a:t>Invasion &amp;</a:t>
              </a:r>
            </a:p>
            <a:p>
              <a:pPr eaLnBrk="1" hangingPunct="1">
                <a:buFontTx/>
                <a:buNone/>
              </a:pPr>
              <a:r>
                <a:rPr lang="en-GB" b="1" i="1" dirty="0"/>
                <a:t>m</a:t>
              </a:r>
              <a:r>
                <a:rPr lang="en-GB" b="1" i="1" dirty="0" smtClean="0"/>
                <a:t>etastasis</a:t>
              </a:r>
              <a:endParaRPr lang="en-US" b="1" i="1" dirty="0"/>
            </a:p>
          </p:txBody>
        </p:sp>
        <p:grpSp>
          <p:nvGrpSpPr>
            <p:cNvPr id="9283" name="Group 109"/>
            <p:cNvGrpSpPr>
              <a:grpSpLocks/>
            </p:cNvGrpSpPr>
            <p:nvPr/>
          </p:nvGrpSpPr>
          <p:grpSpPr bwMode="auto">
            <a:xfrm>
              <a:off x="9993125" y="692151"/>
              <a:ext cx="198775" cy="792163"/>
              <a:chOff x="5300" y="2144"/>
              <a:chExt cx="106" cy="499"/>
            </a:xfrm>
          </p:grpSpPr>
          <p:sp>
            <p:nvSpPr>
              <p:cNvPr id="9296" name="Freeform 110"/>
              <p:cNvSpPr>
                <a:spLocks/>
              </p:cNvSpPr>
              <p:nvPr/>
            </p:nvSpPr>
            <p:spPr bwMode="auto">
              <a:xfrm rot="4748204">
                <a:off x="5103" y="2341"/>
                <a:ext cx="499" cy="106"/>
              </a:xfrm>
              <a:custGeom>
                <a:avLst/>
                <a:gdLst>
                  <a:gd name="T0" fmla="*/ 0 w 771"/>
                  <a:gd name="T1" fmla="*/ 40 h 114"/>
                  <a:gd name="T2" fmla="*/ 8 w 771"/>
                  <a:gd name="T3" fmla="*/ 7 h 114"/>
                  <a:gd name="T4" fmla="*/ 32 w 771"/>
                  <a:gd name="T5" fmla="*/ 74 h 114"/>
                  <a:gd name="T6" fmla="*/ 63 w 771"/>
                  <a:gd name="T7" fmla="*/ 7 h 114"/>
                  <a:gd name="T8" fmla="*/ 80 w 771"/>
                  <a:gd name="T9" fmla="*/ 74 h 114"/>
                  <a:gd name="T10" fmla="*/ 111 w 771"/>
                  <a:gd name="T11" fmla="*/ 7 h 114"/>
                  <a:gd name="T12" fmla="*/ 128 w 771"/>
                  <a:gd name="T13" fmla="*/ 74 h 114"/>
                  <a:gd name="T14" fmla="*/ 135 w 771"/>
                  <a:gd name="T15" fmla="*/ 74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114">
                    <a:moveTo>
                      <a:pt x="0" y="53"/>
                    </a:moveTo>
                    <a:cubicBezTo>
                      <a:pt x="8" y="26"/>
                      <a:pt x="16" y="0"/>
                      <a:pt x="46" y="8"/>
                    </a:cubicBezTo>
                    <a:cubicBezTo>
                      <a:pt x="76" y="16"/>
                      <a:pt x="129" y="99"/>
                      <a:pt x="182" y="99"/>
                    </a:cubicBezTo>
                    <a:cubicBezTo>
                      <a:pt x="235" y="99"/>
                      <a:pt x="318" y="8"/>
                      <a:pt x="363" y="8"/>
                    </a:cubicBezTo>
                    <a:cubicBezTo>
                      <a:pt x="408" y="8"/>
                      <a:pt x="409" y="99"/>
                      <a:pt x="454" y="99"/>
                    </a:cubicBezTo>
                    <a:cubicBezTo>
                      <a:pt x="499" y="99"/>
                      <a:pt x="590" y="8"/>
                      <a:pt x="635" y="8"/>
                    </a:cubicBezTo>
                    <a:cubicBezTo>
                      <a:pt x="680" y="8"/>
                      <a:pt x="703" y="84"/>
                      <a:pt x="726" y="99"/>
                    </a:cubicBezTo>
                    <a:cubicBezTo>
                      <a:pt x="749" y="114"/>
                      <a:pt x="748" y="99"/>
                      <a:pt x="771" y="99"/>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7" name="AutoShape 111"/>
              <p:cNvSpPr>
                <a:spLocks noChangeArrowheads="1"/>
              </p:cNvSpPr>
              <p:nvPr/>
            </p:nvSpPr>
            <p:spPr bwMode="auto">
              <a:xfrm>
                <a:off x="5329" y="2296"/>
                <a:ext cx="46" cy="46"/>
              </a:xfrm>
              <a:prstGeom prst="hexagon">
                <a:avLst>
                  <a:gd name="adj" fmla="val 25000"/>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sp>
          <p:nvSpPr>
            <p:cNvPr id="9284" name="Line 112"/>
            <p:cNvSpPr>
              <a:spLocks noChangeShapeType="1"/>
            </p:cNvSpPr>
            <p:nvPr/>
          </p:nvSpPr>
          <p:spPr bwMode="auto">
            <a:xfrm flipH="1">
              <a:off x="3529192" y="4941888"/>
              <a:ext cx="170647" cy="5762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5" name="Text Box 113"/>
            <p:cNvSpPr txBox="1">
              <a:spLocks noChangeArrowheads="1"/>
            </p:cNvSpPr>
            <p:nvPr/>
          </p:nvSpPr>
          <p:spPr bwMode="auto">
            <a:xfrm>
              <a:off x="2167771" y="5949951"/>
              <a:ext cx="2227408"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rgbClr val="000000"/>
                  </a:solidFill>
                  <a:latin typeface="Arial" charset="0"/>
                  <a:cs typeface="Times New Roman" pitchFamily="18" charset="0"/>
                </a:defRPr>
              </a:lvl1pPr>
              <a:lvl2pPr marL="742950" indent="-285750" eaLnBrk="0" hangingPunct="0">
                <a:defRPr sz="2000">
                  <a:solidFill>
                    <a:srgbClr val="000000"/>
                  </a:solidFill>
                  <a:latin typeface="Arial" charset="0"/>
                  <a:cs typeface="Times New Roman" pitchFamily="18" charset="0"/>
                </a:defRPr>
              </a:lvl2pPr>
              <a:lvl3pPr marL="1143000" indent="-228600" eaLnBrk="0" hangingPunct="0">
                <a:defRPr sz="2000">
                  <a:solidFill>
                    <a:srgbClr val="000000"/>
                  </a:solidFill>
                  <a:latin typeface="Arial" charset="0"/>
                  <a:cs typeface="Times New Roman" pitchFamily="18" charset="0"/>
                </a:defRPr>
              </a:lvl3pPr>
              <a:lvl4pPr marL="1600200" indent="-228600" eaLnBrk="0" hangingPunct="0">
                <a:defRPr sz="2000">
                  <a:solidFill>
                    <a:srgbClr val="000000"/>
                  </a:solidFill>
                  <a:latin typeface="Arial" charset="0"/>
                  <a:cs typeface="Times New Roman" pitchFamily="18" charset="0"/>
                </a:defRPr>
              </a:lvl4pPr>
              <a:lvl5pPr marL="2057400" indent="-228600" eaLnBrk="0" hangingPunct="0">
                <a:defRPr sz="2000">
                  <a:solidFill>
                    <a:srgbClr val="000000"/>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rgbClr val="000000"/>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rgbClr val="000000"/>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rgbClr val="000000"/>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rgbClr val="000000"/>
                  </a:solidFill>
                  <a:latin typeface="Arial" charset="0"/>
                  <a:cs typeface="Times New Roman" pitchFamily="18" charset="0"/>
                </a:defRPr>
              </a:lvl9pPr>
            </a:lstStyle>
            <a:p>
              <a:pPr eaLnBrk="1" hangingPunct="1">
                <a:buFontTx/>
                <a:buNone/>
              </a:pPr>
              <a:r>
                <a:rPr lang="en-GB" sz="1400"/>
                <a:t>Collagen degradation</a:t>
              </a:r>
            </a:p>
            <a:p>
              <a:pPr eaLnBrk="1" hangingPunct="1">
                <a:buFontTx/>
                <a:buNone/>
              </a:pPr>
              <a:r>
                <a:rPr lang="en-GB" sz="1400"/>
                <a:t>products</a:t>
              </a:r>
              <a:endParaRPr lang="en-US" sz="1400"/>
            </a:p>
          </p:txBody>
        </p:sp>
        <p:grpSp>
          <p:nvGrpSpPr>
            <p:cNvPr id="9286" name="Group 132"/>
            <p:cNvGrpSpPr>
              <a:grpSpLocks/>
            </p:cNvGrpSpPr>
            <p:nvPr/>
          </p:nvGrpSpPr>
          <p:grpSpPr bwMode="auto">
            <a:xfrm>
              <a:off x="2764096" y="5516564"/>
              <a:ext cx="1106388" cy="73025"/>
              <a:chOff x="1474" y="3475"/>
              <a:chExt cx="590" cy="46"/>
            </a:xfrm>
          </p:grpSpPr>
          <p:sp>
            <p:nvSpPr>
              <p:cNvPr id="9294" name="AutoShape 130"/>
              <p:cNvSpPr>
                <a:spLocks noChangeArrowheads="1"/>
              </p:cNvSpPr>
              <p:nvPr/>
            </p:nvSpPr>
            <p:spPr bwMode="auto">
              <a:xfrm>
                <a:off x="1474" y="3475"/>
                <a:ext cx="590" cy="46"/>
              </a:xfrm>
              <a:prstGeom prst="ellipseRibbon2">
                <a:avLst>
                  <a:gd name="adj1" fmla="val 25000"/>
                  <a:gd name="adj2" fmla="val 50000"/>
                  <a:gd name="adj3"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95" name="AutoShape 131"/>
              <p:cNvSpPr>
                <a:spLocks noChangeArrowheads="1"/>
              </p:cNvSpPr>
              <p:nvPr/>
            </p:nvSpPr>
            <p:spPr bwMode="auto">
              <a:xfrm>
                <a:off x="1610" y="3475"/>
                <a:ext cx="181" cy="46"/>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287" name="Group 133"/>
            <p:cNvGrpSpPr>
              <a:grpSpLocks/>
            </p:cNvGrpSpPr>
            <p:nvPr/>
          </p:nvGrpSpPr>
          <p:grpSpPr bwMode="auto">
            <a:xfrm>
              <a:off x="3019128" y="5805489"/>
              <a:ext cx="1106388" cy="73025"/>
              <a:chOff x="1474" y="3475"/>
              <a:chExt cx="590" cy="46"/>
            </a:xfrm>
          </p:grpSpPr>
          <p:sp>
            <p:nvSpPr>
              <p:cNvPr id="9292" name="AutoShape 134"/>
              <p:cNvSpPr>
                <a:spLocks noChangeArrowheads="1"/>
              </p:cNvSpPr>
              <p:nvPr/>
            </p:nvSpPr>
            <p:spPr bwMode="auto">
              <a:xfrm>
                <a:off x="1474" y="3475"/>
                <a:ext cx="590" cy="46"/>
              </a:xfrm>
              <a:prstGeom prst="ellipseRibbon2">
                <a:avLst>
                  <a:gd name="adj1" fmla="val 25000"/>
                  <a:gd name="adj2" fmla="val 50000"/>
                  <a:gd name="adj3"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93" name="AutoShape 135"/>
              <p:cNvSpPr>
                <a:spLocks noChangeArrowheads="1"/>
              </p:cNvSpPr>
              <p:nvPr/>
            </p:nvSpPr>
            <p:spPr bwMode="auto">
              <a:xfrm>
                <a:off x="1610" y="3475"/>
                <a:ext cx="181" cy="46"/>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grpSp>
          <p:nvGrpSpPr>
            <p:cNvPr id="9288" name="Group 136"/>
            <p:cNvGrpSpPr>
              <a:grpSpLocks/>
            </p:cNvGrpSpPr>
            <p:nvPr/>
          </p:nvGrpSpPr>
          <p:grpSpPr bwMode="auto">
            <a:xfrm>
              <a:off x="2422804" y="5661026"/>
              <a:ext cx="1106388" cy="73025"/>
              <a:chOff x="1474" y="3475"/>
              <a:chExt cx="590" cy="46"/>
            </a:xfrm>
          </p:grpSpPr>
          <p:sp>
            <p:nvSpPr>
              <p:cNvPr id="9290" name="AutoShape 137"/>
              <p:cNvSpPr>
                <a:spLocks noChangeArrowheads="1"/>
              </p:cNvSpPr>
              <p:nvPr/>
            </p:nvSpPr>
            <p:spPr bwMode="auto">
              <a:xfrm>
                <a:off x="1474" y="3475"/>
                <a:ext cx="590" cy="46"/>
              </a:xfrm>
              <a:prstGeom prst="ellipseRibbon2">
                <a:avLst>
                  <a:gd name="adj1" fmla="val 25000"/>
                  <a:gd name="adj2" fmla="val 50000"/>
                  <a:gd name="adj3"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sp>
            <p:nvSpPr>
              <p:cNvPr id="9291" name="AutoShape 138"/>
              <p:cNvSpPr>
                <a:spLocks noChangeArrowheads="1"/>
              </p:cNvSpPr>
              <p:nvPr/>
            </p:nvSpPr>
            <p:spPr bwMode="auto">
              <a:xfrm>
                <a:off x="1610" y="3475"/>
                <a:ext cx="181" cy="46"/>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GB"/>
              </a:p>
            </p:txBody>
          </p:sp>
        </p:grpSp>
        <p:sp>
          <p:nvSpPr>
            <p:cNvPr id="9289" name="Line 140"/>
            <p:cNvSpPr>
              <a:spLocks noChangeShapeType="1"/>
            </p:cNvSpPr>
            <p:nvPr/>
          </p:nvSpPr>
          <p:spPr bwMode="auto">
            <a:xfrm flipV="1">
              <a:off x="4380548" y="2205038"/>
              <a:ext cx="680711"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 name="Rectangle 1"/>
          <p:cNvSpPr/>
          <p:nvPr/>
        </p:nvSpPr>
        <p:spPr>
          <a:xfrm>
            <a:off x="467544" y="6525344"/>
            <a:ext cx="7200800" cy="261610"/>
          </a:xfrm>
          <a:prstGeom prst="rect">
            <a:avLst/>
          </a:prstGeom>
        </p:spPr>
        <p:txBody>
          <a:bodyPr wrap="square">
            <a:spAutoFit/>
          </a:bodyPr>
          <a:lstStyle/>
          <a:p>
            <a:r>
              <a:rPr lang="en-US" sz="1100" dirty="0"/>
              <a:t>Cree IA. Improved blood tests for cancer screening: general or specific? </a:t>
            </a:r>
            <a:r>
              <a:rPr lang="en-US" sz="1100" u="sng" dirty="0"/>
              <a:t>BMC Cancer</a:t>
            </a:r>
            <a:r>
              <a:rPr lang="en-US" sz="1100" dirty="0"/>
              <a:t>. 2011; 11: 499 </a:t>
            </a:r>
          </a:p>
        </p:txBody>
      </p:sp>
    </p:spTree>
    <p:extLst>
      <p:ext uri="{BB962C8B-B14F-4D97-AF65-F5344CB8AC3E}">
        <p14:creationId xmlns:p14="http://schemas.microsoft.com/office/powerpoint/2010/main" val="3187261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sz="4000" i="1" dirty="0" smtClean="0">
                <a:solidFill>
                  <a:srgbClr val="002060"/>
                </a:solidFill>
              </a:rPr>
              <a:t>Plasma </a:t>
            </a:r>
            <a:r>
              <a:rPr lang="en-US" sz="4000" i="1" dirty="0" err="1" smtClean="0">
                <a:solidFill>
                  <a:srgbClr val="002060"/>
                </a:solidFill>
              </a:rPr>
              <a:t>ctDNA</a:t>
            </a:r>
            <a:endParaRPr lang="en-US" sz="4000" i="1" dirty="0" smtClean="0">
              <a:solidFill>
                <a:srgbClr val="002060"/>
              </a:solidFill>
            </a:endParaRPr>
          </a:p>
        </p:txBody>
      </p:sp>
      <p:sp>
        <p:nvSpPr>
          <p:cNvPr id="4" name="Rectangle 3"/>
          <p:cNvSpPr txBox="1">
            <a:spLocks noChangeArrowheads="1"/>
          </p:cNvSpPr>
          <p:nvPr/>
        </p:nvSpPr>
        <p:spPr bwMode="auto">
          <a:xfrm>
            <a:off x="395536" y="1340768"/>
            <a:ext cx="8229600" cy="316835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Arial"/>
              <a:buChar char="•"/>
            </a:pPr>
            <a:r>
              <a:rPr lang="en-GB" sz="2800" dirty="0"/>
              <a:t>Detection of </a:t>
            </a:r>
            <a:r>
              <a:rPr lang="en-GB" sz="2800" i="1" dirty="0"/>
              <a:t>EGFR</a:t>
            </a:r>
            <a:r>
              <a:rPr lang="en-GB" sz="2800" dirty="0"/>
              <a:t> mutations in circulating </a:t>
            </a:r>
            <a:r>
              <a:rPr lang="en-GB" sz="2800" dirty="0" smtClean="0"/>
              <a:t>tumour </a:t>
            </a:r>
            <a:r>
              <a:rPr lang="en-GB" sz="2800" dirty="0"/>
              <a:t>DNA in the blood plasma or serum of NSCLC cancer </a:t>
            </a:r>
            <a:r>
              <a:rPr lang="en-GB" sz="2800" dirty="0" smtClean="0"/>
              <a:t>patients is feasible</a:t>
            </a:r>
          </a:p>
          <a:p>
            <a:pPr marL="457200" indent="-457200" eaLnBrk="1" hangingPunct="1">
              <a:buFont typeface="Arial"/>
              <a:buChar char="•"/>
            </a:pPr>
            <a:r>
              <a:rPr lang="en-GB" sz="2800" dirty="0" smtClean="0"/>
              <a:t>This can overcome:</a:t>
            </a:r>
          </a:p>
          <a:p>
            <a:pPr marL="984250" lvl="1" indent="-363538" eaLnBrk="1" hangingPunct="1"/>
            <a:r>
              <a:rPr lang="en-GB" sz="2400" dirty="0" smtClean="0"/>
              <a:t>Known </a:t>
            </a:r>
            <a:r>
              <a:rPr lang="en-GB" sz="2400" dirty="0"/>
              <a:t>heterogeneity of mutations within </a:t>
            </a:r>
            <a:r>
              <a:rPr lang="en-GB" sz="2400" dirty="0" smtClean="0"/>
              <a:t>tumours</a:t>
            </a:r>
            <a:endParaRPr lang="en-GB" sz="2400" dirty="0"/>
          </a:p>
          <a:p>
            <a:pPr marL="984250" lvl="1" indent="-363538" eaLnBrk="1" hangingPunct="1"/>
            <a:r>
              <a:rPr lang="en-GB" sz="2400" dirty="0"/>
              <a:t>L</a:t>
            </a:r>
            <a:r>
              <a:rPr lang="en-GB" sz="2400" dirty="0" smtClean="0"/>
              <a:t>ack </a:t>
            </a:r>
            <a:r>
              <a:rPr lang="en-GB" sz="2400" dirty="0"/>
              <a:t>of tissue availability from </a:t>
            </a:r>
            <a:r>
              <a:rPr lang="en-GB" sz="2400" dirty="0" smtClean="0"/>
              <a:t>patients </a:t>
            </a:r>
          </a:p>
          <a:p>
            <a:pPr marL="984250" lvl="1" indent="-363538" eaLnBrk="1" hangingPunct="1"/>
            <a:r>
              <a:rPr lang="en-GB" sz="2400" dirty="0"/>
              <a:t>D</a:t>
            </a:r>
            <a:r>
              <a:rPr lang="en-GB" sz="2400" dirty="0" smtClean="0"/>
              <a:t>evelopment </a:t>
            </a:r>
            <a:r>
              <a:rPr lang="en-GB" sz="2400" dirty="0"/>
              <a:t>of new mutations during tumour </a:t>
            </a:r>
            <a:r>
              <a:rPr lang="en-GB" sz="2400" dirty="0" smtClean="0"/>
              <a:t>progression</a:t>
            </a:r>
          </a:p>
          <a:p>
            <a:pPr marL="457200" indent="-457200" eaLnBrk="1" hangingPunct="1">
              <a:buFont typeface="Arial"/>
              <a:buChar char="•"/>
            </a:pPr>
            <a:r>
              <a:rPr lang="en-GB" sz="2800" dirty="0" smtClean="0"/>
              <a:t>Methods now include targeted or even whole </a:t>
            </a:r>
            <a:r>
              <a:rPr lang="en-GB" sz="2800" dirty="0" err="1" smtClean="0"/>
              <a:t>exome</a:t>
            </a:r>
            <a:r>
              <a:rPr lang="en-GB" sz="2800" dirty="0" smtClean="0"/>
              <a:t> next generation sequencing</a:t>
            </a:r>
            <a:endParaRPr lang="en-US" sz="2800" dirty="0" smtClean="0"/>
          </a:p>
        </p:txBody>
      </p:sp>
    </p:spTree>
    <p:extLst>
      <p:ext uri="{BB962C8B-B14F-4D97-AF65-F5344CB8AC3E}">
        <p14:creationId xmlns:p14="http://schemas.microsoft.com/office/powerpoint/2010/main" val="4232734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i="1" dirty="0" smtClean="0"/>
              <a:t>EGFR</a:t>
            </a:r>
            <a:r>
              <a:rPr lang="en-GB" dirty="0" smtClean="0"/>
              <a:t> mutations and beyond…</a:t>
            </a:r>
          </a:p>
          <a:p>
            <a:pPr marL="457200" indent="-457200">
              <a:buFont typeface="Arial"/>
              <a:buChar char="•"/>
            </a:pPr>
            <a:r>
              <a:rPr lang="en-GB" dirty="0"/>
              <a:t>Pre-analytical issues</a:t>
            </a:r>
          </a:p>
          <a:p>
            <a:pPr marL="457200" lvl="0" indent="-457200">
              <a:buFont typeface="Arial"/>
              <a:buChar char="•"/>
            </a:pPr>
            <a:r>
              <a:rPr lang="en-GB" dirty="0" smtClean="0"/>
              <a:t>Techniques in clinical practice</a:t>
            </a:r>
          </a:p>
          <a:p>
            <a:pPr marL="457200" lvl="0" indent="-457200">
              <a:buFont typeface="Arial"/>
              <a:buChar char="•"/>
            </a:pPr>
            <a:r>
              <a:rPr lang="en-GB" dirty="0" smtClean="0"/>
              <a:t>New methods for mutation </a:t>
            </a:r>
            <a:r>
              <a:rPr lang="en-GB" dirty="0"/>
              <a:t>testing</a:t>
            </a:r>
            <a:endParaRPr lang="en-US" sz="4000" dirty="0"/>
          </a:p>
          <a:p>
            <a:pPr marL="457200" lvl="0" indent="-457200">
              <a:buFont typeface="Arial"/>
              <a:buChar char="•"/>
            </a:pPr>
            <a:r>
              <a:rPr lang="en-GB" dirty="0" smtClean="0"/>
              <a:t>Alternative samples for mutation </a:t>
            </a:r>
            <a:r>
              <a:rPr lang="en-GB" dirty="0"/>
              <a:t>testing</a:t>
            </a:r>
            <a:endParaRPr lang="en-US" sz="4000" dirty="0"/>
          </a:p>
          <a:p>
            <a:pPr marL="457200" lvl="0" indent="-457200">
              <a:buFont typeface="Arial"/>
              <a:buChar char="•"/>
            </a:pPr>
            <a:r>
              <a:rPr lang="en-US" b="1" dirty="0"/>
              <a:t>Implications – colorectal cancer</a:t>
            </a:r>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1199125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Colorectal Cancer</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indent="-457200">
              <a:buFont typeface="Arial"/>
              <a:buChar char="•"/>
            </a:pPr>
            <a:endParaRPr lang="en-GB" sz="2400" dirty="0" smtClean="0"/>
          </a:p>
          <a:p>
            <a:pPr marL="0" indent="0"/>
            <a:endParaRPr lang="en-GB" dirty="0" smtClean="0"/>
          </a:p>
          <a:p>
            <a:r>
              <a:rPr lang="en-GB" dirty="0"/>
              <a:t>	</a:t>
            </a:r>
          </a:p>
        </p:txBody>
      </p:sp>
      <p:sp>
        <p:nvSpPr>
          <p:cNvPr id="4" name="Content Placeholder 2"/>
          <p:cNvSpPr txBox="1">
            <a:spLocks/>
          </p:cNvSpPr>
          <p:nvPr/>
        </p:nvSpPr>
        <p:spPr>
          <a:xfrm>
            <a:off x="539552" y="1412776"/>
            <a:ext cx="8229600" cy="4713387"/>
          </a:xfrm>
          <a:prstGeom prst="rect">
            <a:avLst/>
          </a:prstGeom>
        </p:spPr>
        <p:txBody>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Arial"/>
              <a:buChar char="•"/>
            </a:pPr>
            <a:r>
              <a:rPr lang="en-GB" sz="2400" dirty="0" smtClean="0"/>
              <a:t>Colorectal cancers (CRC) use the EGFR pathway to grow</a:t>
            </a:r>
          </a:p>
          <a:p>
            <a:pPr marL="457200" indent="-457200">
              <a:buFont typeface="Arial"/>
              <a:buChar char="•"/>
            </a:pPr>
            <a:r>
              <a:rPr lang="en-GB" sz="2400" dirty="0" smtClean="0"/>
              <a:t>CRC express EGFR protein but activating mutations are rare and small molecule inhibitors are not active</a:t>
            </a:r>
          </a:p>
          <a:p>
            <a:pPr marL="457200" indent="-457200">
              <a:buFont typeface="Arial"/>
              <a:buChar char="•"/>
            </a:pPr>
            <a:r>
              <a:rPr lang="en-GB" sz="2400" dirty="0" smtClean="0"/>
              <a:t>However, antibodies against the extracellular domain of EGFR are active</a:t>
            </a:r>
          </a:p>
          <a:p>
            <a:pPr marL="457200" indent="-457200">
              <a:buFont typeface="Arial"/>
              <a:buChar char="•"/>
            </a:pPr>
            <a:r>
              <a:rPr lang="en-GB" sz="2400" dirty="0" smtClean="0"/>
              <a:t>Downstream mutations in signalling pathways can alter the sensitivity of CRC to EGFR antibodies</a:t>
            </a:r>
          </a:p>
          <a:p>
            <a:pPr marL="457200" indent="-457200">
              <a:buFont typeface="Arial"/>
              <a:buChar char="•"/>
            </a:pPr>
            <a:r>
              <a:rPr lang="en-GB" sz="2400" dirty="0" smtClean="0"/>
              <a:t>Mutations in KRAS and probably BRAF are common known examples</a:t>
            </a:r>
          </a:p>
          <a:p>
            <a:pPr marL="457200" indent="-457200">
              <a:buFont typeface="Arial"/>
              <a:buChar char="•"/>
            </a:pPr>
            <a:endParaRPr lang="en-GB" sz="2800" dirty="0" smtClean="0"/>
          </a:p>
          <a:p>
            <a:pPr marL="457200" indent="-457200">
              <a:buFont typeface="Arial"/>
              <a:buChar char="•"/>
            </a:pPr>
            <a:endParaRPr lang="en-GB" sz="2400" dirty="0" smtClean="0"/>
          </a:p>
          <a:p>
            <a:pPr marL="457200" indent="-457200">
              <a:buFont typeface="Arial"/>
              <a:buChar char="•"/>
            </a:pPr>
            <a:endParaRPr lang="x-none" sz="2800" baseline="30000" dirty="0" smtClean="0"/>
          </a:p>
          <a:p>
            <a:pPr marL="457200" indent="-457200">
              <a:buFont typeface="Arial"/>
              <a:buChar char="•"/>
            </a:pPr>
            <a:endParaRPr lang="x-none" sz="2800" dirty="0" smtClean="0"/>
          </a:p>
          <a:p>
            <a:pPr marL="457200" indent="-457200">
              <a:buFont typeface="Arial"/>
              <a:buChar char="•"/>
            </a:pPr>
            <a:endParaRPr lang="en-US" dirty="0" smtClean="0"/>
          </a:p>
          <a:p>
            <a:pPr marL="457200" indent="-457200">
              <a:buFont typeface="Arial"/>
              <a:buChar char="•"/>
            </a:pPr>
            <a:endParaRPr lang="en-GB" sz="1800" dirty="0" smtClean="0"/>
          </a:p>
          <a:p>
            <a:pPr marL="0" indent="0"/>
            <a:endParaRPr lang="en-GB" sz="2400" dirty="0" smtClean="0"/>
          </a:p>
          <a:p>
            <a:r>
              <a:rPr lang="en-GB" sz="2400" dirty="0" smtClean="0"/>
              <a:t>	</a:t>
            </a:r>
            <a:endParaRPr lang="en-GB" sz="2400" dirty="0"/>
          </a:p>
        </p:txBody>
      </p:sp>
    </p:spTree>
    <p:extLst>
      <p:ext uri="{BB962C8B-B14F-4D97-AF65-F5344CB8AC3E}">
        <p14:creationId xmlns:p14="http://schemas.microsoft.com/office/powerpoint/2010/main" val="2410136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2"/>
                </a:solidFill>
              </a:rPr>
              <a:t>EGFR pathway</a:t>
            </a:r>
            <a:endParaRPr lang="en-US" i="1" dirty="0">
              <a:solidFill>
                <a:schemeClr val="accent2"/>
              </a:solidFill>
            </a:endParaRPr>
          </a:p>
        </p:txBody>
      </p:sp>
      <p:pic>
        <p:nvPicPr>
          <p:cNvPr id="4" name="Picture 3"/>
          <p:cNvPicPr>
            <a:picLocks noChangeAspect="1"/>
          </p:cNvPicPr>
          <p:nvPr/>
        </p:nvPicPr>
        <p:blipFill>
          <a:blip r:embed="rId2"/>
          <a:stretch>
            <a:fillRect/>
          </a:stretch>
        </p:blipFill>
        <p:spPr>
          <a:xfrm>
            <a:off x="0" y="393700"/>
            <a:ext cx="9144000" cy="6049584"/>
          </a:xfrm>
          <a:prstGeom prst="rect">
            <a:avLst/>
          </a:prstGeom>
        </p:spPr>
      </p:pic>
    </p:spTree>
    <p:extLst>
      <p:ext uri="{BB962C8B-B14F-4D97-AF65-F5344CB8AC3E}">
        <p14:creationId xmlns:p14="http://schemas.microsoft.com/office/powerpoint/2010/main" val="195895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r>
              <a:rPr lang="en-US" i="1" dirty="0" smtClean="0">
                <a:solidFill>
                  <a:srgbClr val="000090"/>
                </a:solidFill>
              </a:rPr>
              <a:t>Standards – Analytical</a:t>
            </a:r>
            <a:br>
              <a:rPr lang="en-US" i="1" dirty="0" smtClean="0">
                <a:solidFill>
                  <a:srgbClr val="000090"/>
                </a:solidFill>
              </a:rPr>
            </a:br>
            <a:endParaRPr lang="en-US" i="1" dirty="0">
              <a:solidFill>
                <a:srgbClr val="000090"/>
              </a:solidFill>
            </a:endParaRPr>
          </a:p>
        </p:txBody>
      </p:sp>
      <p:sp>
        <p:nvSpPr>
          <p:cNvPr id="3" name="Content Placeholder 2"/>
          <p:cNvSpPr>
            <a:spLocks noGrp="1"/>
          </p:cNvSpPr>
          <p:nvPr>
            <p:ph idx="1"/>
          </p:nvPr>
        </p:nvSpPr>
        <p:spPr>
          <a:xfrm>
            <a:off x="251520" y="1124744"/>
            <a:ext cx="5194920" cy="4929411"/>
          </a:xfrm>
        </p:spPr>
        <p:txBody>
          <a:bodyPr/>
          <a:lstStyle/>
          <a:p>
            <a:pPr marL="457200" indent="-457200">
              <a:buFont typeface="Arial"/>
              <a:buChar char="•"/>
            </a:pPr>
            <a:r>
              <a:rPr lang="en-US" dirty="0" smtClean="0"/>
              <a:t>Pre-analytical handling?</a:t>
            </a:r>
          </a:p>
          <a:p>
            <a:pPr marL="457200" indent="-457200">
              <a:buFont typeface="Arial"/>
              <a:buChar char="•"/>
            </a:pPr>
            <a:r>
              <a:rPr lang="en-US" dirty="0" smtClean="0"/>
              <a:t>Right test for the patient?</a:t>
            </a:r>
          </a:p>
          <a:p>
            <a:pPr marL="457200" indent="-457200">
              <a:buFont typeface="Arial"/>
              <a:buChar char="•"/>
            </a:pPr>
            <a:r>
              <a:rPr lang="en-US" dirty="0" smtClean="0"/>
              <a:t>Right turnaround time?</a:t>
            </a:r>
          </a:p>
          <a:p>
            <a:pPr marL="457200" indent="-457200">
              <a:buFont typeface="Arial"/>
              <a:buChar char="•"/>
            </a:pPr>
            <a:r>
              <a:rPr lang="en-US" dirty="0" smtClean="0"/>
              <a:t>Reflex testing?</a:t>
            </a:r>
          </a:p>
          <a:p>
            <a:pPr marL="457200" indent="-457200">
              <a:buFont typeface="Arial"/>
              <a:buChar char="•"/>
            </a:pPr>
            <a:r>
              <a:rPr lang="en-US" dirty="0" smtClean="0"/>
              <a:t>Right technology?</a:t>
            </a:r>
          </a:p>
          <a:p>
            <a:pPr marL="457200" indent="-457200">
              <a:buFont typeface="Arial"/>
              <a:buChar char="•"/>
            </a:pPr>
            <a:r>
              <a:rPr lang="en-US" dirty="0" smtClean="0"/>
              <a:t>Accuracy and precision?</a:t>
            </a:r>
          </a:p>
          <a:p>
            <a:pPr marL="457200" indent="-457200">
              <a:buFont typeface="Arial"/>
              <a:buChar char="•"/>
            </a:pPr>
            <a:r>
              <a:rPr lang="en-US" dirty="0" smtClean="0"/>
              <a:t>Quality controls met?</a:t>
            </a:r>
          </a:p>
          <a:p>
            <a:pPr marL="457200" indent="-457200">
              <a:buFont typeface="Arial"/>
              <a:buChar char="•"/>
            </a:pPr>
            <a:endParaRPr lang="en-US" dirty="0"/>
          </a:p>
        </p:txBody>
      </p:sp>
      <p:pic>
        <p:nvPicPr>
          <p:cNvPr id="4" name="Picture 3" descr="600px-25_Meter_Precision_and_50_Meter_Pistol_Targe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340768"/>
            <a:ext cx="3168352" cy="3168352"/>
          </a:xfrm>
          <a:prstGeom prst="rect">
            <a:avLst/>
          </a:prstGeom>
        </p:spPr>
      </p:pic>
      <p:sp>
        <p:nvSpPr>
          <p:cNvPr id="19" name="Oval 18"/>
          <p:cNvSpPr/>
          <p:nvPr/>
        </p:nvSpPr>
        <p:spPr>
          <a:xfrm>
            <a:off x="7380312" y="2996952"/>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29" name="Group 28"/>
          <p:cNvGrpSpPr/>
          <p:nvPr/>
        </p:nvGrpSpPr>
        <p:grpSpPr>
          <a:xfrm>
            <a:off x="6588224" y="1484784"/>
            <a:ext cx="432048" cy="440432"/>
            <a:chOff x="5724128" y="5445224"/>
            <a:chExt cx="432048" cy="440432"/>
          </a:xfrm>
        </p:grpSpPr>
        <p:sp>
          <p:nvSpPr>
            <p:cNvPr id="20" name="Oval 19"/>
            <p:cNvSpPr/>
            <p:nvPr/>
          </p:nvSpPr>
          <p:spPr>
            <a:xfrm>
              <a:off x="5724128" y="5589240"/>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1" name="Oval 20"/>
            <p:cNvSpPr/>
            <p:nvPr/>
          </p:nvSpPr>
          <p:spPr>
            <a:xfrm>
              <a:off x="5796136" y="5445224"/>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2" name="Oval 21"/>
            <p:cNvSpPr/>
            <p:nvPr/>
          </p:nvSpPr>
          <p:spPr>
            <a:xfrm>
              <a:off x="5868144" y="5589240"/>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3" name="Oval 22"/>
            <p:cNvSpPr/>
            <p:nvPr/>
          </p:nvSpPr>
          <p:spPr>
            <a:xfrm>
              <a:off x="5796136" y="5733256"/>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4" name="Oval 23"/>
            <p:cNvSpPr/>
            <p:nvPr/>
          </p:nvSpPr>
          <p:spPr>
            <a:xfrm>
              <a:off x="5940152" y="5445224"/>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5" name="Oval 24"/>
            <p:cNvSpPr/>
            <p:nvPr/>
          </p:nvSpPr>
          <p:spPr>
            <a:xfrm>
              <a:off x="5724128" y="5589240"/>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6" name="Oval 25"/>
            <p:cNvSpPr/>
            <p:nvPr/>
          </p:nvSpPr>
          <p:spPr>
            <a:xfrm>
              <a:off x="5876528" y="5741640"/>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7" name="Oval 26"/>
            <p:cNvSpPr/>
            <p:nvPr/>
          </p:nvSpPr>
          <p:spPr>
            <a:xfrm>
              <a:off x="6012160" y="5589240"/>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8" name="Oval 27"/>
            <p:cNvSpPr/>
            <p:nvPr/>
          </p:nvSpPr>
          <p:spPr>
            <a:xfrm>
              <a:off x="6012160" y="5733256"/>
              <a:ext cx="144016" cy="14401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grpSp>
      <p:sp>
        <p:nvSpPr>
          <p:cNvPr id="30" name="Oval 29"/>
          <p:cNvSpPr/>
          <p:nvPr/>
        </p:nvSpPr>
        <p:spPr>
          <a:xfrm>
            <a:off x="6948264" y="3140968"/>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31" name="Oval 30"/>
          <p:cNvSpPr/>
          <p:nvPr/>
        </p:nvSpPr>
        <p:spPr>
          <a:xfrm flipV="1">
            <a:off x="7236296" y="2852936"/>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32" name="Oval 31"/>
          <p:cNvSpPr/>
          <p:nvPr/>
        </p:nvSpPr>
        <p:spPr>
          <a:xfrm flipV="1">
            <a:off x="7388696" y="3005336"/>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33" name="Oval 32"/>
          <p:cNvSpPr/>
          <p:nvPr/>
        </p:nvSpPr>
        <p:spPr>
          <a:xfrm flipV="1">
            <a:off x="7524328" y="2636912"/>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34" name="Oval 33"/>
          <p:cNvSpPr/>
          <p:nvPr/>
        </p:nvSpPr>
        <p:spPr>
          <a:xfrm flipV="1">
            <a:off x="7541096" y="3157736"/>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35" name="Oval 34"/>
          <p:cNvSpPr/>
          <p:nvPr/>
        </p:nvSpPr>
        <p:spPr>
          <a:xfrm flipV="1">
            <a:off x="7020272" y="2636912"/>
            <a:ext cx="144016" cy="14401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3977972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323528" y="260648"/>
            <a:ext cx="7176891" cy="5832648"/>
          </a:xfrm>
          <a:prstGeom prst="rect">
            <a:avLst/>
          </a:prstGeom>
        </p:spPr>
      </p:pic>
      <p:sp>
        <p:nvSpPr>
          <p:cNvPr id="6" name="Rectangle 5"/>
          <p:cNvSpPr/>
          <p:nvPr/>
        </p:nvSpPr>
        <p:spPr>
          <a:xfrm>
            <a:off x="395536" y="6165304"/>
            <a:ext cx="7128792" cy="276999"/>
          </a:xfrm>
          <a:prstGeom prst="rect">
            <a:avLst/>
          </a:prstGeom>
        </p:spPr>
        <p:txBody>
          <a:bodyPr wrap="square">
            <a:spAutoFit/>
          </a:bodyPr>
          <a:lstStyle/>
          <a:p>
            <a:r>
              <a:rPr lang="en-US" sz="1200" dirty="0"/>
              <a:t>http://</a:t>
            </a:r>
            <a:r>
              <a:rPr lang="en-US" sz="1200" dirty="0" err="1"/>
              <a:t>www.newevidence.com</a:t>
            </a:r>
            <a:r>
              <a:rPr lang="en-US" sz="1200" dirty="0"/>
              <a:t>/oncology/entries/</a:t>
            </a:r>
            <a:r>
              <a:rPr lang="en-US" sz="1200" dirty="0" err="1"/>
              <a:t>Panitumumab_response_is_dependent_on_KRAS</a:t>
            </a:r>
            <a:r>
              <a:rPr lang="en-US" sz="1200" dirty="0"/>
              <a:t>/</a:t>
            </a:r>
          </a:p>
        </p:txBody>
      </p:sp>
    </p:spTree>
    <p:extLst>
      <p:ext uri="{BB962C8B-B14F-4D97-AF65-F5344CB8AC3E}">
        <p14:creationId xmlns:p14="http://schemas.microsoft.com/office/powerpoint/2010/main" val="2885682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333399"/>
                </a:solidFill>
              </a:rPr>
              <a:t>Testing Strategy</a:t>
            </a:r>
            <a:br>
              <a:rPr lang="en-US" i="1" dirty="0" smtClean="0">
                <a:solidFill>
                  <a:srgbClr val="333399"/>
                </a:solidFill>
              </a:rPr>
            </a:br>
            <a:r>
              <a:rPr lang="en-US" sz="2000" dirty="0" smtClean="0"/>
              <a:t>(Di </a:t>
            </a:r>
            <a:r>
              <a:rPr lang="en-US" sz="2000" dirty="0" err="1" smtClean="0"/>
              <a:t>Nicolantonio</a:t>
            </a:r>
            <a:r>
              <a:rPr lang="en-US" sz="2000" dirty="0" smtClean="0"/>
              <a:t> et al., PLOS One 2009)</a:t>
            </a:r>
            <a:endParaRPr lang="en-US" sz="2000" dirty="0"/>
          </a:p>
        </p:txBody>
      </p:sp>
      <p:pic>
        <p:nvPicPr>
          <p:cNvPr id="7" name="Picture 6"/>
          <p:cNvPicPr>
            <a:picLocks noChangeAspect="1"/>
          </p:cNvPicPr>
          <p:nvPr/>
        </p:nvPicPr>
        <p:blipFill>
          <a:blip r:embed="rId2"/>
          <a:stretch>
            <a:fillRect/>
          </a:stretch>
        </p:blipFill>
        <p:spPr>
          <a:xfrm>
            <a:off x="323528" y="1354108"/>
            <a:ext cx="7668344" cy="5503892"/>
          </a:xfrm>
          <a:prstGeom prst="rect">
            <a:avLst/>
          </a:prstGeom>
        </p:spPr>
      </p:pic>
    </p:spTree>
    <p:extLst>
      <p:ext uri="{BB962C8B-B14F-4D97-AF65-F5344CB8AC3E}">
        <p14:creationId xmlns:p14="http://schemas.microsoft.com/office/powerpoint/2010/main" val="2886474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a:xfrm>
            <a:off x="539552" y="260648"/>
            <a:ext cx="7653338" cy="1009650"/>
          </a:xfrm>
        </p:spPr>
        <p:txBody>
          <a:bodyPr/>
          <a:lstStyle/>
          <a:p>
            <a:r>
              <a:rPr lang="en-US" sz="3200" i="1" dirty="0" smtClean="0">
                <a:solidFill>
                  <a:srgbClr val="333399"/>
                </a:solidFill>
              </a:rPr>
              <a:t>UK KRAS testing rates lag far behind our EU peers </a:t>
            </a:r>
          </a:p>
        </p:txBody>
      </p:sp>
      <p:sp>
        <p:nvSpPr>
          <p:cNvPr id="9" name="TextBox 8"/>
          <p:cNvSpPr txBox="1"/>
          <p:nvPr/>
        </p:nvSpPr>
        <p:spPr>
          <a:xfrm>
            <a:off x="280988" y="6450387"/>
            <a:ext cx="6811292" cy="338554"/>
          </a:xfrm>
          <a:prstGeom prst="rect">
            <a:avLst/>
          </a:prstGeom>
          <a:solidFill>
            <a:schemeClr val="bg1">
              <a:lumMod val="85000"/>
            </a:schemeClr>
          </a:solidFill>
        </p:spPr>
        <p:txBody>
          <a:bodyPr wrap="square" anchor="ctr">
            <a:spAutoFit/>
          </a:bodyPr>
          <a:lstStyle/>
          <a:p>
            <a:pPr>
              <a:defRPr/>
            </a:pPr>
            <a:r>
              <a:rPr lang="en-GB" sz="800" dirty="0"/>
              <a:t>Q17: What percentage of your mCRC patients have had a KRAS test in the last 6 months? (Base: EU4 oncology sample, </a:t>
            </a:r>
            <a:r>
              <a:rPr lang="en-GB" sz="800" dirty="0" smtClean="0"/>
              <a:t>2011=358, 2012=350)</a:t>
            </a:r>
          </a:p>
          <a:p>
            <a:pPr>
              <a:defRPr/>
            </a:pPr>
            <a:r>
              <a:rPr lang="en-GB" sz="800" dirty="0" smtClean="0"/>
              <a:t>Source 2012 KRAS biomarker survey – The Research Partnership November 2012 </a:t>
            </a:r>
            <a:endParaRPr lang="en-GB" sz="800" dirty="0"/>
          </a:p>
        </p:txBody>
      </p:sp>
      <p:sp>
        <p:nvSpPr>
          <p:cNvPr id="8198" name="TextBox 14"/>
          <p:cNvSpPr txBox="1">
            <a:spLocks noChangeArrowheads="1"/>
          </p:cNvSpPr>
          <p:nvPr/>
        </p:nvSpPr>
        <p:spPr bwMode="auto">
          <a:xfrm>
            <a:off x="2195736" y="1888952"/>
            <a:ext cx="1692275" cy="315912"/>
          </a:xfrm>
          <a:prstGeom prst="rect">
            <a:avLst/>
          </a:prstGeom>
          <a:noFill/>
          <a:ln w="9525">
            <a:noFill/>
            <a:miter lim="800000"/>
            <a:headEnd/>
            <a:tailEnd/>
          </a:ln>
        </p:spPr>
        <p:txBody>
          <a:bodyPr/>
          <a:lstStyle/>
          <a:p>
            <a:pPr marL="4763" indent="-4763"/>
            <a:r>
              <a:rPr lang="en-GB" sz="1200" b="1" dirty="0" smtClean="0"/>
              <a:t>2011</a:t>
            </a:r>
            <a:endParaRPr lang="en-GB" sz="1200" b="1" dirty="0"/>
          </a:p>
        </p:txBody>
      </p:sp>
      <p:sp>
        <p:nvSpPr>
          <p:cNvPr id="8199" name="TextBox 15"/>
          <p:cNvSpPr txBox="1">
            <a:spLocks noChangeArrowheads="1"/>
          </p:cNvSpPr>
          <p:nvPr/>
        </p:nvSpPr>
        <p:spPr bwMode="auto">
          <a:xfrm>
            <a:off x="6191474" y="1852439"/>
            <a:ext cx="1692275" cy="352425"/>
          </a:xfrm>
          <a:prstGeom prst="rect">
            <a:avLst/>
          </a:prstGeom>
          <a:noFill/>
          <a:ln w="9525">
            <a:noFill/>
            <a:miter lim="800000"/>
            <a:headEnd/>
            <a:tailEnd/>
          </a:ln>
        </p:spPr>
        <p:txBody>
          <a:bodyPr/>
          <a:lstStyle/>
          <a:p>
            <a:pPr marL="4763" indent="-4763"/>
            <a:r>
              <a:rPr lang="en-GB" sz="1200" b="1" dirty="0" smtClean="0"/>
              <a:t>2012</a:t>
            </a:r>
            <a:endParaRPr lang="en-GB" sz="1200" b="1" dirty="0"/>
          </a:p>
        </p:txBody>
      </p:sp>
      <p:cxnSp>
        <p:nvCxnSpPr>
          <p:cNvPr id="20" name="Straight Connector 19"/>
          <p:cNvCxnSpPr/>
          <p:nvPr/>
        </p:nvCxnSpPr>
        <p:spPr>
          <a:xfrm>
            <a:off x="4464050" y="2016125"/>
            <a:ext cx="0" cy="38608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aphicFrame>
        <p:nvGraphicFramePr>
          <p:cNvPr id="14" name="Object 5"/>
          <p:cNvGraphicFramePr>
            <a:graphicFrameLocks/>
          </p:cNvGraphicFramePr>
          <p:nvPr/>
        </p:nvGraphicFramePr>
        <p:xfrm>
          <a:off x="143668" y="2132012"/>
          <a:ext cx="4176713" cy="4167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5"/>
          <p:cNvGraphicFramePr>
            <a:graphicFrameLocks/>
          </p:cNvGraphicFramePr>
          <p:nvPr>
            <p:extLst>
              <p:ext uri="{D42A27DB-BD31-4B8C-83A1-F6EECF244321}">
                <p14:modId xmlns:p14="http://schemas.microsoft.com/office/powerpoint/2010/main" val="511247018"/>
              </p:ext>
            </p:extLst>
          </p:nvPr>
        </p:nvGraphicFramePr>
        <p:xfrm>
          <a:off x="4427984" y="2132856"/>
          <a:ext cx="4176713" cy="416718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7"/>
          <p:cNvSpPr txBox="1">
            <a:spLocks noChangeArrowheads="1"/>
          </p:cNvSpPr>
          <p:nvPr/>
        </p:nvSpPr>
        <p:spPr bwMode="gray">
          <a:xfrm>
            <a:off x="1871700" y="1592474"/>
            <a:ext cx="5760913" cy="360362"/>
          </a:xfrm>
          <a:prstGeom prst="rect">
            <a:avLst/>
          </a:prstGeom>
          <a:noFill/>
          <a:ln w="9525">
            <a:noFill/>
            <a:miter lim="800000"/>
            <a:headEnd/>
            <a:tailEnd/>
          </a:ln>
        </p:spPr>
        <p:txBody>
          <a:bodyPr wrap="none"/>
          <a:lstStyle/>
          <a:p>
            <a:pPr marL="4763" indent="-4763"/>
            <a:r>
              <a:rPr lang="en-US" sz="1200" b="1" u="sng" dirty="0" smtClean="0"/>
              <a:t>Proportion of </a:t>
            </a:r>
            <a:r>
              <a:rPr lang="en-US" sz="1200" b="1" u="sng" dirty="0" err="1" smtClean="0"/>
              <a:t>mCRC</a:t>
            </a:r>
            <a:r>
              <a:rPr lang="en-US" sz="1200" b="1" u="sng" dirty="0" smtClean="0"/>
              <a:t> patients receiving a KRAS test in the last 6 months</a:t>
            </a:r>
            <a:endParaRPr lang="en-US" sz="1200" b="1" u="sng" dirty="0"/>
          </a:p>
        </p:txBody>
      </p:sp>
      <p:sp>
        <p:nvSpPr>
          <p:cNvPr id="12" name="TextBox 14"/>
          <p:cNvSpPr txBox="1">
            <a:spLocks noChangeArrowheads="1"/>
          </p:cNvSpPr>
          <p:nvPr/>
        </p:nvSpPr>
        <p:spPr bwMode="auto">
          <a:xfrm rot="16200000">
            <a:off x="-702470" y="3508376"/>
            <a:ext cx="1692275" cy="315912"/>
          </a:xfrm>
          <a:prstGeom prst="rect">
            <a:avLst/>
          </a:prstGeom>
          <a:noFill/>
          <a:ln w="9525">
            <a:noFill/>
            <a:miter lim="800000"/>
            <a:headEnd/>
            <a:tailEnd/>
          </a:ln>
        </p:spPr>
        <p:txBody>
          <a:bodyPr/>
          <a:lstStyle/>
          <a:p>
            <a:pPr marL="4763" indent="-4763"/>
            <a:r>
              <a:rPr lang="en-GB" sz="1200" b="1" dirty="0" smtClean="0"/>
              <a:t>% of physicians</a:t>
            </a:r>
            <a:endParaRPr lang="en-GB" sz="1200" b="1" dirty="0"/>
          </a:p>
        </p:txBody>
      </p:sp>
      <p:sp>
        <p:nvSpPr>
          <p:cNvPr id="13" name="TextBox 10"/>
          <p:cNvSpPr txBox="1">
            <a:spLocks noChangeArrowheads="1"/>
          </p:cNvSpPr>
          <p:nvPr/>
        </p:nvSpPr>
        <p:spPr bwMode="auto">
          <a:xfrm>
            <a:off x="1763092" y="6093150"/>
            <a:ext cx="1728788" cy="371475"/>
          </a:xfrm>
          <a:prstGeom prst="rect">
            <a:avLst/>
          </a:prstGeom>
          <a:noFill/>
          <a:ln w="9525">
            <a:noFill/>
            <a:miter lim="800000"/>
            <a:headEnd/>
            <a:tailEnd/>
          </a:ln>
        </p:spPr>
        <p:txBody>
          <a:bodyPr wrap="none"/>
          <a:lstStyle/>
          <a:p>
            <a:pPr marL="4763" indent="-4763"/>
            <a:r>
              <a:rPr lang="en-US" sz="1100" b="1" dirty="0"/>
              <a:t>Cumulative </a:t>
            </a:r>
          </a:p>
        </p:txBody>
      </p:sp>
      <p:sp>
        <p:nvSpPr>
          <p:cNvPr id="15" name="TextBox 10"/>
          <p:cNvSpPr txBox="1">
            <a:spLocks noChangeArrowheads="1"/>
          </p:cNvSpPr>
          <p:nvPr/>
        </p:nvSpPr>
        <p:spPr bwMode="auto">
          <a:xfrm>
            <a:off x="6192180" y="6093296"/>
            <a:ext cx="1728788" cy="371475"/>
          </a:xfrm>
          <a:prstGeom prst="rect">
            <a:avLst/>
          </a:prstGeom>
          <a:noFill/>
          <a:ln w="9525">
            <a:noFill/>
            <a:miter lim="800000"/>
            <a:headEnd/>
            <a:tailEnd/>
          </a:ln>
        </p:spPr>
        <p:txBody>
          <a:bodyPr wrap="none"/>
          <a:lstStyle/>
          <a:p>
            <a:pPr marL="4763" indent="-4763"/>
            <a:r>
              <a:rPr lang="en-US" sz="1100" b="1" dirty="0"/>
              <a:t>Cumulative </a:t>
            </a:r>
          </a:p>
        </p:txBody>
      </p:sp>
    </p:spTree>
    <p:extLst>
      <p:ext uri="{BB962C8B-B14F-4D97-AF65-F5344CB8AC3E}">
        <p14:creationId xmlns:p14="http://schemas.microsoft.com/office/powerpoint/2010/main" val="2850434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8" name="TextBox 24"/>
          <p:cNvSpPr txBox="1">
            <a:spLocks noChangeArrowheads="1"/>
          </p:cNvSpPr>
          <p:nvPr/>
        </p:nvSpPr>
        <p:spPr bwMode="auto">
          <a:xfrm>
            <a:off x="107504" y="6237312"/>
            <a:ext cx="5328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algn="just" eaLnBrk="1" fontAlgn="base" hangingPunct="1">
              <a:spcBef>
                <a:spcPct val="0"/>
              </a:spcBef>
              <a:spcAft>
                <a:spcPct val="0"/>
              </a:spcAft>
            </a:pPr>
            <a:r>
              <a:rPr lang="en-MY" sz="900" b="0" dirty="0" smtClean="0">
                <a:solidFill>
                  <a:srgbClr val="000000"/>
                </a:solidFill>
              </a:rPr>
              <a:t>Q.230 KRAS </a:t>
            </a:r>
            <a:r>
              <a:rPr lang="en-MY" sz="900" b="0" dirty="0">
                <a:solidFill>
                  <a:srgbClr val="000000"/>
                </a:solidFill>
              </a:rPr>
              <a:t>outcome </a:t>
            </a:r>
            <a:r>
              <a:rPr lang="en-MY" sz="900" b="0" dirty="0" smtClean="0">
                <a:solidFill>
                  <a:srgbClr val="000000"/>
                </a:solidFill>
              </a:rPr>
              <a:t>Q.272 Which </a:t>
            </a:r>
            <a:r>
              <a:rPr lang="en-MY" sz="900" b="0" dirty="0">
                <a:solidFill>
                  <a:srgbClr val="000000"/>
                </a:solidFill>
              </a:rPr>
              <a:t>chemotherapy treatment (cytotoxic and/or targeted therapy) does this patient currently take?  </a:t>
            </a:r>
          </a:p>
        </p:txBody>
      </p:sp>
      <p:graphicFrame>
        <p:nvGraphicFramePr>
          <p:cNvPr id="2" name="Object 2"/>
          <p:cNvGraphicFramePr>
            <a:graphicFrameLocks noChangeAspect="1"/>
          </p:cNvGraphicFramePr>
          <p:nvPr>
            <p:extLst>
              <p:ext uri="{D42A27DB-BD31-4B8C-83A1-F6EECF244321}">
                <p14:modId xmlns:p14="http://schemas.microsoft.com/office/powerpoint/2010/main" val="745291397"/>
              </p:ext>
            </p:extLst>
          </p:nvPr>
        </p:nvGraphicFramePr>
        <p:xfrm>
          <a:off x="1834963" y="1391568"/>
          <a:ext cx="5535612" cy="3875757"/>
        </p:xfrm>
        <a:graphic>
          <a:graphicData uri="http://schemas.openxmlformats.org/drawingml/2006/chart">
            <c:chart xmlns:c="http://schemas.openxmlformats.org/drawingml/2006/chart" xmlns:r="http://schemas.openxmlformats.org/officeDocument/2006/relationships" r:id="rId3"/>
          </a:graphicData>
        </a:graphic>
      </p:graphicFrame>
      <p:sp>
        <p:nvSpPr>
          <p:cNvPr id="60" name="Rectangular Callout 59"/>
          <p:cNvSpPr/>
          <p:nvPr/>
        </p:nvSpPr>
        <p:spPr>
          <a:xfrm>
            <a:off x="5724128" y="4437112"/>
            <a:ext cx="2519363" cy="1800200"/>
          </a:xfrm>
          <a:prstGeom prst="wedgeRectCallout">
            <a:avLst>
              <a:gd name="adj1" fmla="val -71977"/>
              <a:gd name="adj2" fmla="val -35181"/>
            </a:avLst>
          </a:prstGeom>
          <a:solidFill>
            <a:srgbClr val="466C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
        <p:nvSpPr>
          <p:cNvPr id="59" name="Rectangular Callout 58"/>
          <p:cNvSpPr/>
          <p:nvPr/>
        </p:nvSpPr>
        <p:spPr>
          <a:xfrm>
            <a:off x="6227763" y="1773239"/>
            <a:ext cx="2592709" cy="1943794"/>
          </a:xfrm>
          <a:prstGeom prst="wedgeRectCallout">
            <a:avLst>
              <a:gd name="adj1" fmla="val -67881"/>
              <a:gd name="adj2" fmla="val 14260"/>
            </a:avLst>
          </a:prstGeom>
          <a:solidFill>
            <a:srgbClr val="CC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
        <p:nvSpPr>
          <p:cNvPr id="52" name="Rectangular Callout 51"/>
          <p:cNvSpPr/>
          <p:nvPr/>
        </p:nvSpPr>
        <p:spPr>
          <a:xfrm>
            <a:off x="179388" y="2061766"/>
            <a:ext cx="2592387" cy="1943298"/>
          </a:xfrm>
          <a:prstGeom prst="wedgeRectCallout">
            <a:avLst>
              <a:gd name="adj1" fmla="val 70173"/>
              <a:gd name="adj2" fmla="val 1936"/>
            </a:avLst>
          </a:prstGeom>
          <a:solidFill>
            <a:srgbClr val="C0C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
        <p:nvSpPr>
          <p:cNvPr id="42017" name="Rectangle 2"/>
          <p:cNvSpPr txBox="1">
            <a:spLocks noChangeArrowheads="1"/>
          </p:cNvSpPr>
          <p:nvPr/>
        </p:nvSpPr>
        <p:spPr bwMode="auto">
          <a:xfrm>
            <a:off x="467544" y="404664"/>
            <a:ext cx="8132763"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fontAlgn="base" hangingPunct="1">
              <a:lnSpc>
                <a:spcPct val="90000"/>
              </a:lnSpc>
              <a:spcBef>
                <a:spcPct val="0"/>
              </a:spcBef>
              <a:spcAft>
                <a:spcPct val="0"/>
              </a:spcAft>
            </a:pPr>
            <a:r>
              <a:rPr lang="en-MY" sz="3200" i="1" dirty="0">
                <a:solidFill>
                  <a:srgbClr val="333399"/>
                </a:solidFill>
              </a:rPr>
              <a:t>Testing and </a:t>
            </a:r>
            <a:r>
              <a:rPr lang="en-MY" sz="3200" i="1" dirty="0" smtClean="0">
                <a:solidFill>
                  <a:srgbClr val="333399"/>
                </a:solidFill>
              </a:rPr>
              <a:t>Chemotherapy</a:t>
            </a:r>
            <a:endParaRPr lang="en-MY" sz="3200" i="1" dirty="0">
              <a:solidFill>
                <a:srgbClr val="333399"/>
              </a:solidFill>
            </a:endParaRPr>
          </a:p>
        </p:txBody>
      </p:sp>
      <p:sp>
        <p:nvSpPr>
          <p:cNvPr id="42019" name="TextBox 25"/>
          <p:cNvSpPr txBox="1">
            <a:spLocks noChangeArrowheads="1"/>
          </p:cNvSpPr>
          <p:nvPr/>
        </p:nvSpPr>
        <p:spPr bwMode="auto">
          <a:xfrm>
            <a:off x="179388" y="6103938"/>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fontAlgn="base" hangingPunct="1">
              <a:spcBef>
                <a:spcPct val="0"/>
              </a:spcBef>
              <a:spcAft>
                <a:spcPct val="0"/>
              </a:spcAft>
            </a:pPr>
            <a:r>
              <a:rPr lang="en-MY" sz="900" b="0" dirty="0">
                <a:solidFill>
                  <a:srgbClr val="000000"/>
                </a:solidFill>
              </a:rPr>
              <a:t>Base: </a:t>
            </a:r>
            <a:r>
              <a:rPr lang="en-MY" sz="900" b="0" dirty="0" smtClean="0">
                <a:solidFill>
                  <a:srgbClr val="000000"/>
                </a:solidFill>
              </a:rPr>
              <a:t>All patients (320)  </a:t>
            </a:r>
            <a:endParaRPr lang="en-MY" sz="900" b="0" dirty="0">
              <a:solidFill>
                <a:srgbClr val="000000"/>
              </a:solidFill>
            </a:endParaRPr>
          </a:p>
        </p:txBody>
      </p:sp>
      <p:sp>
        <p:nvSpPr>
          <p:cNvPr id="29" name="TextBox 28"/>
          <p:cNvSpPr txBox="1"/>
          <p:nvPr/>
        </p:nvSpPr>
        <p:spPr>
          <a:xfrm>
            <a:off x="3972186" y="5768881"/>
            <a:ext cx="1181604" cy="253916"/>
          </a:xfrm>
          <a:prstGeom prst="rect">
            <a:avLst/>
          </a:prstGeom>
          <a:noFill/>
        </p:spPr>
        <p:txBody>
          <a:bodyPr wrap="square" rtlCol="0">
            <a:spAutoFit/>
          </a:bodyPr>
          <a:lstStyle/>
          <a:p>
            <a:pPr algn="ctr"/>
            <a:r>
              <a:rPr lang="en-US" sz="1050" dirty="0" smtClean="0">
                <a:solidFill>
                  <a:srgbClr val="000000"/>
                </a:solidFill>
                <a:cs typeface="Calibri" pitchFamily="34" charset="0"/>
              </a:rPr>
              <a:t>% of patients</a:t>
            </a:r>
            <a:endParaRPr lang="en-MY" sz="1050" dirty="0">
              <a:solidFill>
                <a:srgbClr val="000000"/>
              </a:solidFill>
              <a:cs typeface="Calibri" pitchFamily="34" charset="0"/>
            </a:endParaRPr>
          </a:p>
        </p:txBody>
      </p:sp>
      <p:graphicFrame>
        <p:nvGraphicFramePr>
          <p:cNvPr id="27" name="Chart 31"/>
          <p:cNvGraphicFramePr>
            <a:graphicFrameLocks/>
          </p:cNvGraphicFramePr>
          <p:nvPr>
            <p:extLst>
              <p:ext uri="{D42A27DB-BD31-4B8C-83A1-F6EECF244321}">
                <p14:modId xmlns:p14="http://schemas.microsoft.com/office/powerpoint/2010/main" val="3464400807"/>
              </p:ext>
            </p:extLst>
          </p:nvPr>
        </p:nvGraphicFramePr>
        <p:xfrm>
          <a:off x="7308850" y="1893082"/>
          <a:ext cx="1871663" cy="2127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4023383096"/>
              </p:ext>
            </p:extLst>
          </p:nvPr>
        </p:nvGraphicFramePr>
        <p:xfrm>
          <a:off x="6099175" y="1964519"/>
          <a:ext cx="1281113" cy="2050815"/>
        </p:xfrm>
        <a:graphic>
          <a:graphicData uri="http://schemas.openxmlformats.org/drawingml/2006/table">
            <a:tbl>
              <a:tblPr/>
              <a:tblGrid>
                <a:gridCol w="1281113"/>
              </a:tblGrid>
              <a:tr h="31469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Cetuximab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776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Bevacizumab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36004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No 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4920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MY" sz="1200" b="0" i="0" u="none" strike="noStrike" cap="none" normalizeH="0" baseline="0" dirty="0" err="1" smtClean="0">
                          <a:ln>
                            <a:noFill/>
                          </a:ln>
                          <a:solidFill>
                            <a:srgbClr val="000000"/>
                          </a:solidFill>
                          <a:effectLst/>
                          <a:latin typeface="Arial" charset="0"/>
                          <a:cs typeface="Arial" charset="0"/>
                        </a:rPr>
                        <a:t>Panitumumab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4920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35" name="Chart 31"/>
          <p:cNvGraphicFramePr>
            <a:graphicFrameLocks/>
          </p:cNvGraphicFramePr>
          <p:nvPr>
            <p:extLst>
              <p:ext uri="{D42A27DB-BD31-4B8C-83A1-F6EECF244321}">
                <p14:modId xmlns:p14="http://schemas.microsoft.com/office/powerpoint/2010/main" val="868940295"/>
              </p:ext>
            </p:extLst>
          </p:nvPr>
        </p:nvGraphicFramePr>
        <p:xfrm>
          <a:off x="6804793" y="4503490"/>
          <a:ext cx="1871663" cy="2127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6715159"/>
              </p:ext>
            </p:extLst>
          </p:nvPr>
        </p:nvGraphicFramePr>
        <p:xfrm>
          <a:off x="5595118" y="4574927"/>
          <a:ext cx="1281113" cy="2050815"/>
        </p:xfrm>
        <a:graphic>
          <a:graphicData uri="http://schemas.openxmlformats.org/drawingml/2006/table">
            <a:tbl>
              <a:tblPr/>
              <a:tblGrid>
                <a:gridCol w="1281113"/>
              </a:tblGrid>
              <a:tr h="31469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Cetuximab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776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Bevacizumab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36004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No 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4920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MY" sz="1200" b="0" i="0" u="none" strike="noStrike" cap="none" normalizeH="0" baseline="0" dirty="0" err="1" smtClean="0">
                          <a:ln>
                            <a:noFill/>
                          </a:ln>
                          <a:solidFill>
                            <a:srgbClr val="000000"/>
                          </a:solidFill>
                          <a:effectLst/>
                          <a:latin typeface="Arial" charset="0"/>
                          <a:cs typeface="Arial" charset="0"/>
                        </a:rPr>
                        <a:t>Panitumumab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4920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37" name="Chart 31"/>
          <p:cNvGraphicFramePr>
            <a:graphicFrameLocks/>
          </p:cNvGraphicFramePr>
          <p:nvPr>
            <p:extLst>
              <p:ext uri="{D42A27DB-BD31-4B8C-83A1-F6EECF244321}">
                <p14:modId xmlns:p14="http://schemas.microsoft.com/office/powerpoint/2010/main" val="1926462782"/>
              </p:ext>
            </p:extLst>
          </p:nvPr>
        </p:nvGraphicFramePr>
        <p:xfrm>
          <a:off x="1272052" y="2200611"/>
          <a:ext cx="1871663" cy="2127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982862150"/>
              </p:ext>
            </p:extLst>
          </p:nvPr>
        </p:nvGraphicFramePr>
        <p:xfrm>
          <a:off x="62377" y="2272048"/>
          <a:ext cx="1281113" cy="2050815"/>
        </p:xfrm>
        <a:graphic>
          <a:graphicData uri="http://schemas.openxmlformats.org/drawingml/2006/table">
            <a:tbl>
              <a:tblPr/>
              <a:tblGrid>
                <a:gridCol w="1281113"/>
              </a:tblGrid>
              <a:tr h="31469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Cetuximab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776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Bevacizumab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36004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No 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4920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MY" sz="1200" b="0" i="0" u="none" strike="noStrike" cap="none" normalizeH="0" baseline="0" dirty="0" err="1" smtClean="0">
                          <a:ln>
                            <a:noFill/>
                          </a:ln>
                          <a:solidFill>
                            <a:srgbClr val="000000"/>
                          </a:solidFill>
                          <a:effectLst/>
                          <a:latin typeface="Arial" charset="0"/>
                          <a:cs typeface="Arial" charset="0"/>
                        </a:rPr>
                        <a:t>Panitumumab</a:t>
                      </a: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44920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MY" sz="1200" b="0" i="0" u="none" strike="noStrike" cap="none" normalizeH="0" baseline="0" dirty="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76489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i="1" dirty="0" smtClean="0">
                <a:solidFill>
                  <a:srgbClr val="002060"/>
                </a:solidFill>
              </a:rPr>
              <a:t>Conclusions</a:t>
            </a:r>
          </a:p>
        </p:txBody>
      </p:sp>
      <p:sp>
        <p:nvSpPr>
          <p:cNvPr id="14339" name="Rectangle 3"/>
          <p:cNvSpPr>
            <a:spLocks noGrp="1" noChangeArrowheads="1"/>
          </p:cNvSpPr>
          <p:nvPr>
            <p:ph type="body" idx="1"/>
          </p:nvPr>
        </p:nvSpPr>
        <p:spPr bwMode="auto">
          <a:xfrm>
            <a:off x="457200" y="1124744"/>
            <a:ext cx="8229600" cy="5001419"/>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 typeface="Arial" pitchFamily="34" charset="0"/>
              <a:buChar char="•"/>
            </a:pPr>
            <a:r>
              <a:rPr lang="x-none" sz="2600" dirty="0" smtClean="0"/>
              <a:t>Molecular analysis of cancer is required to optimise patient treatment</a:t>
            </a:r>
          </a:p>
          <a:p>
            <a:pPr marL="457200" indent="-457200" eaLnBrk="1" hangingPunct="1">
              <a:buFont typeface="Arial" pitchFamily="34" charset="0"/>
              <a:buChar char="•"/>
            </a:pPr>
            <a:r>
              <a:rPr lang="x-none" sz="2600" dirty="0" smtClean="0"/>
              <a:t>Pre-analytical issues are a major concern</a:t>
            </a:r>
          </a:p>
          <a:p>
            <a:pPr marL="457200" indent="-457200" eaLnBrk="1" hangingPunct="1">
              <a:buFont typeface="Arial" pitchFamily="34" charset="0"/>
              <a:buChar char="•"/>
            </a:pPr>
            <a:r>
              <a:rPr lang="x-none" sz="2600" dirty="0" smtClean="0"/>
              <a:t>There is a wide choice of analytical method – but quality must be assured</a:t>
            </a:r>
          </a:p>
          <a:p>
            <a:pPr marL="457200" indent="-457200" eaLnBrk="1" hangingPunct="1">
              <a:buFont typeface="Arial" pitchFamily="34" charset="0"/>
              <a:buChar char="•"/>
            </a:pPr>
            <a:r>
              <a:rPr lang="x-none" sz="2600" dirty="0" smtClean="0"/>
              <a:t>New methods such as next generation sequencing show immense promise for the future</a:t>
            </a:r>
          </a:p>
          <a:p>
            <a:pPr marL="457200" indent="-457200" eaLnBrk="1" hangingPunct="1">
              <a:buFont typeface="Arial" pitchFamily="34" charset="0"/>
              <a:buChar char="•"/>
            </a:pPr>
            <a:r>
              <a:rPr lang="x-none" sz="2600" dirty="0" smtClean="0"/>
              <a:t>Liquid biopsy is coming of age and will change </a:t>
            </a:r>
            <a:r>
              <a:rPr lang="en-GB" sz="2600" dirty="0" smtClean="0"/>
              <a:t/>
            </a:r>
            <a:br>
              <a:rPr lang="en-GB" sz="2600" dirty="0" smtClean="0"/>
            </a:br>
            <a:r>
              <a:rPr lang="x-none" sz="2600" dirty="0" smtClean="0"/>
              <a:t>practice</a:t>
            </a:r>
            <a:r>
              <a:rPr lang="en-GB" sz="2600" dirty="0" smtClean="0"/>
              <a:t> –</a:t>
            </a:r>
            <a:r>
              <a:rPr lang="x-none" sz="2600" dirty="0" smtClean="0"/>
              <a:t> it will enable oncologists to use drugs intelligently to combat changes in individual cancers as they happen</a:t>
            </a:r>
          </a:p>
          <a:p>
            <a:pPr marL="457200" indent="-457200" eaLnBrk="1" hangingPunct="1">
              <a:buFont typeface="Arial" pitchFamily="34" charset="0"/>
              <a:buChar char="•"/>
            </a:pPr>
            <a:endParaRPr lang="x-none" sz="2600" dirty="0" smtClean="0"/>
          </a:p>
          <a:p>
            <a:pPr marL="457200" indent="-457200" eaLnBrk="1" hangingPunct="1">
              <a:buFont typeface="Arial" pitchFamily="34" charset="0"/>
              <a:buChar char="•"/>
            </a:pPr>
            <a:endParaRPr lang="en-US" sz="2600" dirty="0" smtClean="0"/>
          </a:p>
          <a:p>
            <a:pPr marL="457200" indent="-457200" eaLnBrk="1" hangingPunct="1">
              <a:buFont typeface="Arial" pitchFamily="34" charset="0"/>
              <a:buChar char="•"/>
            </a:pPr>
            <a:endParaRPr lang="en-US" sz="2600" dirty="0" smtClean="0"/>
          </a:p>
          <a:p>
            <a:pPr marL="457200" indent="-457200" eaLnBrk="1" hangingPunct="1">
              <a:buFont typeface="Arial" pitchFamily="34" charset="0"/>
              <a:buChar char="•"/>
            </a:pPr>
            <a:endParaRPr lang="en-US" sz="2600" dirty="0" smtClean="0"/>
          </a:p>
          <a:p>
            <a:pPr eaLnBrk="1" hangingPunct="1"/>
            <a:endParaRPr lang="en-US" sz="2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777230"/>
            <a:ext cx="4569516" cy="281201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7" y="2780928"/>
            <a:ext cx="2750867" cy="3672408"/>
          </a:xfrm>
          <a:prstGeom prst="rect">
            <a:avLst/>
          </a:prstGeom>
        </p:spPr>
      </p:pic>
      <p:sp>
        <p:nvSpPr>
          <p:cNvPr id="5" name="Rectangle 4"/>
          <p:cNvSpPr/>
          <p:nvPr/>
        </p:nvSpPr>
        <p:spPr>
          <a:xfrm>
            <a:off x="539552" y="1052736"/>
            <a:ext cx="8280920" cy="923330"/>
          </a:xfrm>
          <a:prstGeom prst="rect">
            <a:avLst/>
          </a:prstGeom>
        </p:spPr>
        <p:txBody>
          <a:bodyPr wrap="square">
            <a:spAutoFit/>
          </a:bodyPr>
          <a:lstStyle/>
          <a:p>
            <a:pPr marL="457200" indent="-457200" eaLnBrk="1" hangingPunct="1">
              <a:buFont typeface="Arial" pitchFamily="34" charset="0"/>
              <a:buChar char="•"/>
            </a:pPr>
            <a:r>
              <a:rPr lang="en-US" dirty="0" smtClean="0"/>
              <a:t>David Snead</a:t>
            </a:r>
          </a:p>
          <a:p>
            <a:pPr marL="457200" indent="-457200" eaLnBrk="1" hangingPunct="1">
              <a:buFont typeface="Arial" pitchFamily="34" charset="0"/>
              <a:buChar char="•"/>
            </a:pPr>
            <a:r>
              <a:rPr lang="en-US" dirty="0" smtClean="0"/>
              <a:t>Judith </a:t>
            </a:r>
            <a:r>
              <a:rPr lang="en-US" dirty="0" err="1" smtClean="0"/>
              <a:t>Timms</a:t>
            </a:r>
            <a:endParaRPr lang="en-US" dirty="0" smtClean="0"/>
          </a:p>
          <a:p>
            <a:pPr marL="457200" indent="-457200" eaLnBrk="1" hangingPunct="1">
              <a:buFont typeface="Arial" pitchFamily="34" charset="0"/>
              <a:buChar char="•"/>
            </a:pPr>
            <a:r>
              <a:rPr lang="en-US" dirty="0" smtClean="0"/>
              <a:t>Anne </a:t>
            </a:r>
            <a:r>
              <a:rPr lang="en-US" dirty="0" err="1" smtClean="0"/>
              <a:t>Reiman</a:t>
            </a:r>
            <a:endParaRPr lang="en-US" dirty="0"/>
          </a:p>
        </p:txBody>
      </p:sp>
      <p:sp>
        <p:nvSpPr>
          <p:cNvPr id="9"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i="1" dirty="0" smtClean="0">
                <a:solidFill>
                  <a:srgbClr val="002060"/>
                </a:solidFill>
              </a:rPr>
              <a:t>Thank you!</a:t>
            </a:r>
          </a:p>
        </p:txBody>
      </p:sp>
    </p:spTree>
    <p:extLst>
      <p:ext uri="{BB962C8B-B14F-4D97-AF65-F5344CB8AC3E}">
        <p14:creationId xmlns:p14="http://schemas.microsoft.com/office/powerpoint/2010/main" val="2006451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40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i="1" dirty="0" smtClean="0"/>
              <a:t>EGFR</a:t>
            </a:r>
            <a:r>
              <a:rPr lang="en-GB" dirty="0" smtClean="0"/>
              <a:t> mutations and beyond…</a:t>
            </a:r>
          </a:p>
          <a:p>
            <a:pPr marL="457200" indent="-457200">
              <a:buFont typeface="Arial"/>
              <a:buChar char="•"/>
            </a:pPr>
            <a:r>
              <a:rPr lang="en-GB" dirty="0"/>
              <a:t>Pre-analytical issues</a:t>
            </a:r>
          </a:p>
          <a:p>
            <a:pPr marL="457200" lvl="0" indent="-457200">
              <a:buFont typeface="Arial"/>
              <a:buChar char="•"/>
            </a:pPr>
            <a:r>
              <a:rPr lang="en-GB" dirty="0" smtClean="0"/>
              <a:t>Techniques in clinical practice</a:t>
            </a:r>
          </a:p>
          <a:p>
            <a:pPr marL="457200" lvl="0" indent="-457200">
              <a:buFont typeface="Arial"/>
              <a:buChar char="•"/>
            </a:pPr>
            <a:r>
              <a:rPr lang="en-GB" dirty="0" smtClean="0"/>
              <a:t>New methods for mutation </a:t>
            </a:r>
            <a:r>
              <a:rPr lang="en-GB" dirty="0"/>
              <a:t>testing</a:t>
            </a:r>
            <a:endParaRPr lang="en-US" sz="4000" dirty="0"/>
          </a:p>
          <a:p>
            <a:pPr marL="457200" lvl="0" indent="-457200">
              <a:buFont typeface="Arial"/>
              <a:buChar char="•"/>
            </a:pPr>
            <a:r>
              <a:rPr lang="en-GB" dirty="0" smtClean="0"/>
              <a:t>Alternative samples for mutation testing</a:t>
            </a:r>
          </a:p>
          <a:p>
            <a:pPr marL="457200" lvl="0" indent="-457200">
              <a:buFont typeface="Arial"/>
              <a:buChar char="•"/>
            </a:pPr>
            <a:r>
              <a:rPr lang="en-US" dirty="0" smtClean="0"/>
              <a:t>Implications – colorectal cancer</a:t>
            </a:r>
            <a:endParaRPr lang="en-US" dirty="0"/>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10295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sz="4000" i="1" dirty="0" smtClean="0">
                <a:solidFill>
                  <a:srgbClr val="002060"/>
                </a:solidFill>
              </a:rPr>
              <a:t>Overview</a:t>
            </a:r>
            <a:endParaRPr lang="en-GB" sz="3200" i="1" dirty="0">
              <a:solidFill>
                <a:srgbClr val="002060"/>
              </a:solidFill>
            </a:endParaRPr>
          </a:p>
        </p:txBody>
      </p:sp>
      <p:sp>
        <p:nvSpPr>
          <p:cNvPr id="3" name="Content Placeholder 2"/>
          <p:cNvSpPr>
            <a:spLocks noGrp="1"/>
          </p:cNvSpPr>
          <p:nvPr>
            <p:ph idx="1"/>
          </p:nvPr>
        </p:nvSpPr>
        <p:spPr>
          <a:xfrm>
            <a:off x="457200" y="1412776"/>
            <a:ext cx="8229600" cy="4713387"/>
          </a:xfrm>
        </p:spPr>
        <p:txBody>
          <a:bodyPr/>
          <a:lstStyle/>
          <a:p>
            <a:pPr marL="457200" lvl="0" indent="-457200">
              <a:buFont typeface="Arial"/>
              <a:buChar char="•"/>
            </a:pPr>
            <a:r>
              <a:rPr lang="en-GB" b="1" i="1" dirty="0" smtClean="0"/>
              <a:t>EGFR</a:t>
            </a:r>
            <a:r>
              <a:rPr lang="en-GB" b="1" dirty="0" smtClean="0"/>
              <a:t> mutations and beyond…</a:t>
            </a:r>
          </a:p>
          <a:p>
            <a:pPr marL="457200" indent="-457200">
              <a:buFont typeface="Arial"/>
              <a:buChar char="•"/>
            </a:pPr>
            <a:r>
              <a:rPr lang="en-GB" dirty="0"/>
              <a:t>Pre-analytical issues</a:t>
            </a:r>
          </a:p>
          <a:p>
            <a:pPr marL="457200" lvl="0" indent="-457200">
              <a:buFont typeface="Arial"/>
              <a:buChar char="•"/>
            </a:pPr>
            <a:r>
              <a:rPr lang="en-GB" dirty="0" smtClean="0"/>
              <a:t>Techniques in clinical practice</a:t>
            </a:r>
          </a:p>
          <a:p>
            <a:pPr marL="457200" lvl="0" indent="-457200">
              <a:buFont typeface="Arial"/>
              <a:buChar char="•"/>
            </a:pPr>
            <a:r>
              <a:rPr lang="en-GB" dirty="0" smtClean="0"/>
              <a:t>New methods for mutation </a:t>
            </a:r>
            <a:r>
              <a:rPr lang="en-GB" dirty="0"/>
              <a:t>testing</a:t>
            </a:r>
            <a:endParaRPr lang="en-US" sz="4000" dirty="0"/>
          </a:p>
          <a:p>
            <a:pPr marL="457200" lvl="0" indent="-457200">
              <a:buFont typeface="Arial"/>
              <a:buChar char="•"/>
            </a:pPr>
            <a:r>
              <a:rPr lang="en-GB" dirty="0" smtClean="0"/>
              <a:t>Alternative samples for mutation </a:t>
            </a:r>
            <a:r>
              <a:rPr lang="en-GB" dirty="0"/>
              <a:t>testing</a:t>
            </a:r>
            <a:endParaRPr lang="en-US" sz="4000" dirty="0"/>
          </a:p>
          <a:p>
            <a:pPr marL="457200" lvl="0" indent="-457200">
              <a:buFont typeface="Arial"/>
              <a:buChar char="•"/>
            </a:pPr>
            <a:r>
              <a:rPr lang="en-US" dirty="0"/>
              <a:t>Implications – colorectal cancer</a:t>
            </a:r>
          </a:p>
          <a:p>
            <a:pPr marL="457200" indent="-457200">
              <a:buFont typeface="Arial"/>
              <a:buChar char="•"/>
            </a:pPr>
            <a:endParaRPr lang="en-GB" sz="2400" dirty="0" smtClean="0"/>
          </a:p>
          <a:p>
            <a:pPr marL="0" indent="0"/>
            <a:endParaRPr lang="en-GB" dirty="0" smtClean="0"/>
          </a:p>
          <a:p>
            <a:r>
              <a:rPr lang="en-GB" dirty="0"/>
              <a:t>	</a:t>
            </a:r>
          </a:p>
        </p:txBody>
      </p:sp>
    </p:spTree>
    <p:extLst>
      <p:ext uri="{BB962C8B-B14F-4D97-AF65-F5344CB8AC3E}">
        <p14:creationId xmlns:p14="http://schemas.microsoft.com/office/powerpoint/2010/main" val="195806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i="1" dirty="0" smtClean="0">
                <a:solidFill>
                  <a:srgbClr val="002060"/>
                </a:solidFill>
              </a:rPr>
              <a:t>Lung cancer genetics – increasing complexity</a:t>
            </a:r>
            <a:endParaRPr lang="en-GB" sz="2800" i="1" dirty="0">
              <a:solidFill>
                <a:srgbClr val="002060"/>
              </a:solidFill>
            </a:endParaRPr>
          </a:p>
        </p:txBody>
      </p:sp>
      <p:sp>
        <p:nvSpPr>
          <p:cNvPr id="3" name="Rectangle 2"/>
          <p:cNvSpPr/>
          <p:nvPr/>
        </p:nvSpPr>
        <p:spPr>
          <a:xfrm>
            <a:off x="539552" y="6330806"/>
            <a:ext cx="7056784" cy="261610"/>
          </a:xfrm>
          <a:prstGeom prst="rect">
            <a:avLst/>
          </a:prstGeom>
        </p:spPr>
        <p:txBody>
          <a:bodyPr wrap="square">
            <a:spAutoFit/>
          </a:bodyPr>
          <a:lstStyle/>
          <a:p>
            <a:r>
              <a:rPr lang="en-GB" sz="1100" dirty="0" smtClean="0"/>
              <a:t>After </a:t>
            </a:r>
            <a:r>
              <a:rPr lang="en-GB" sz="1100" dirty="0" err="1" smtClean="0"/>
              <a:t>Dearden</a:t>
            </a:r>
            <a:r>
              <a:rPr lang="en-GB" sz="1100" dirty="0" smtClean="0"/>
              <a:t> et al., Ann </a:t>
            </a:r>
            <a:r>
              <a:rPr lang="en-GB" sz="1100" dirty="0" err="1" smtClean="0"/>
              <a:t>Oncol</a:t>
            </a:r>
            <a:r>
              <a:rPr lang="en-GB" sz="1100" dirty="0" smtClean="0"/>
              <a:t> 2013.</a:t>
            </a:r>
            <a:endParaRPr lang="en-GB" sz="1100" dirty="0"/>
          </a:p>
        </p:txBody>
      </p:sp>
      <p:graphicFrame>
        <p:nvGraphicFramePr>
          <p:cNvPr id="6" name="Chart 5"/>
          <p:cNvGraphicFramePr>
            <a:graphicFrameLocks/>
          </p:cNvGraphicFramePr>
          <p:nvPr>
            <p:extLst>
              <p:ext uri="{D42A27DB-BD31-4B8C-83A1-F6EECF244321}">
                <p14:modId xmlns:p14="http://schemas.microsoft.com/office/powerpoint/2010/main" val="989608029"/>
              </p:ext>
            </p:extLst>
          </p:nvPr>
        </p:nvGraphicFramePr>
        <p:xfrm>
          <a:off x="539552" y="764704"/>
          <a:ext cx="7704856" cy="5578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19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i="1" dirty="0" smtClean="0">
                <a:solidFill>
                  <a:srgbClr val="002060"/>
                </a:solidFill>
              </a:rPr>
              <a:t>Lung cancer genetics – increasing complexity</a:t>
            </a:r>
            <a:endParaRPr lang="en-GB" sz="2800" i="1" dirty="0">
              <a:solidFill>
                <a:srgbClr val="002060"/>
              </a:solidFill>
            </a:endParaRPr>
          </a:p>
        </p:txBody>
      </p:sp>
      <p:sp>
        <p:nvSpPr>
          <p:cNvPr id="3" name="Rectangle 2"/>
          <p:cNvSpPr/>
          <p:nvPr/>
        </p:nvSpPr>
        <p:spPr>
          <a:xfrm>
            <a:off x="539552" y="6330806"/>
            <a:ext cx="7056784" cy="261610"/>
          </a:xfrm>
          <a:prstGeom prst="rect">
            <a:avLst/>
          </a:prstGeom>
        </p:spPr>
        <p:txBody>
          <a:bodyPr wrap="square">
            <a:spAutoFit/>
          </a:bodyPr>
          <a:lstStyle/>
          <a:p>
            <a:r>
              <a:rPr lang="en-GB" sz="1100" dirty="0" smtClean="0"/>
              <a:t>After </a:t>
            </a:r>
            <a:r>
              <a:rPr lang="en-GB" sz="1100" dirty="0" err="1" smtClean="0"/>
              <a:t>Dearden</a:t>
            </a:r>
            <a:r>
              <a:rPr lang="en-GB" sz="1100" dirty="0" smtClean="0"/>
              <a:t> et al., Ann </a:t>
            </a:r>
            <a:r>
              <a:rPr lang="en-GB" sz="1100" dirty="0" err="1" smtClean="0"/>
              <a:t>Oncol</a:t>
            </a:r>
            <a:r>
              <a:rPr lang="en-GB" sz="1100" dirty="0" smtClean="0"/>
              <a:t> 2013.</a:t>
            </a:r>
            <a:endParaRPr lang="en-GB" sz="1100" dirty="0"/>
          </a:p>
        </p:txBody>
      </p:sp>
      <p:graphicFrame>
        <p:nvGraphicFramePr>
          <p:cNvPr id="7" name="Chart 6"/>
          <p:cNvGraphicFramePr>
            <a:graphicFrameLocks/>
          </p:cNvGraphicFramePr>
          <p:nvPr>
            <p:extLst>
              <p:ext uri="{D42A27DB-BD31-4B8C-83A1-F6EECF244321}">
                <p14:modId xmlns:p14="http://schemas.microsoft.com/office/powerpoint/2010/main" val="1378155052"/>
              </p:ext>
            </p:extLst>
          </p:nvPr>
        </p:nvGraphicFramePr>
        <p:xfrm>
          <a:off x="539552" y="908720"/>
          <a:ext cx="7848872" cy="5530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04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i="1" dirty="0" smtClean="0">
                <a:solidFill>
                  <a:srgbClr val="002060"/>
                </a:solidFill>
              </a:rPr>
              <a:t>Lung cancer genetics – increasing complexity</a:t>
            </a:r>
            <a:endParaRPr lang="en-GB" sz="2800" i="1" dirty="0">
              <a:solidFill>
                <a:srgbClr val="002060"/>
              </a:solidFill>
            </a:endParaRPr>
          </a:p>
        </p:txBody>
      </p:sp>
      <p:sp>
        <p:nvSpPr>
          <p:cNvPr id="3" name="Rectangle 2"/>
          <p:cNvSpPr/>
          <p:nvPr/>
        </p:nvSpPr>
        <p:spPr>
          <a:xfrm>
            <a:off x="539552" y="6330806"/>
            <a:ext cx="7056784" cy="261610"/>
          </a:xfrm>
          <a:prstGeom prst="rect">
            <a:avLst/>
          </a:prstGeom>
        </p:spPr>
        <p:txBody>
          <a:bodyPr wrap="square">
            <a:spAutoFit/>
          </a:bodyPr>
          <a:lstStyle/>
          <a:p>
            <a:r>
              <a:rPr lang="en-GB" sz="1100" dirty="0" smtClean="0"/>
              <a:t>After </a:t>
            </a:r>
            <a:r>
              <a:rPr lang="en-GB" sz="1100" dirty="0" err="1" smtClean="0"/>
              <a:t>Dearden</a:t>
            </a:r>
            <a:r>
              <a:rPr lang="en-GB" sz="1100" dirty="0" smtClean="0"/>
              <a:t> et al., Ann </a:t>
            </a:r>
            <a:r>
              <a:rPr lang="en-GB" sz="1100" dirty="0" err="1" smtClean="0"/>
              <a:t>Oncol</a:t>
            </a:r>
            <a:r>
              <a:rPr lang="en-GB" sz="1100" dirty="0" smtClean="0"/>
              <a:t> 2013.</a:t>
            </a:r>
            <a:endParaRPr lang="en-GB" sz="1100" dirty="0"/>
          </a:p>
        </p:txBody>
      </p:sp>
      <p:graphicFrame>
        <p:nvGraphicFramePr>
          <p:cNvPr id="6" name="Chart 5"/>
          <p:cNvGraphicFramePr>
            <a:graphicFrameLocks/>
          </p:cNvGraphicFramePr>
          <p:nvPr>
            <p:extLst>
              <p:ext uri="{D42A27DB-BD31-4B8C-83A1-F6EECF244321}">
                <p14:modId xmlns:p14="http://schemas.microsoft.com/office/powerpoint/2010/main" val="1932190602"/>
              </p:ext>
            </p:extLst>
          </p:nvPr>
        </p:nvGraphicFramePr>
        <p:xfrm>
          <a:off x="539552" y="836712"/>
          <a:ext cx="7861746" cy="5587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241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a:xfrm>
            <a:off x="6899627" y="5661248"/>
            <a:ext cx="2267744"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3" name="Group 182"/>
          <p:cNvGrpSpPr/>
          <p:nvPr/>
        </p:nvGrpSpPr>
        <p:grpSpPr>
          <a:xfrm>
            <a:off x="899592" y="1340768"/>
            <a:ext cx="7560840" cy="4876203"/>
            <a:chOff x="683568" y="1124744"/>
            <a:chExt cx="7560840" cy="4876203"/>
          </a:xfrm>
        </p:grpSpPr>
        <p:cxnSp>
          <p:nvCxnSpPr>
            <p:cNvPr id="7" name="Straight Connector 6"/>
            <p:cNvCxnSpPr/>
            <p:nvPr/>
          </p:nvCxnSpPr>
          <p:spPr>
            <a:xfrm>
              <a:off x="683568" y="1442546"/>
              <a:ext cx="7560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1506107"/>
              <a:ext cx="7560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077515" y="1823909"/>
              <a:ext cx="1247498" cy="317802"/>
              <a:chOff x="5051424" y="447674"/>
              <a:chExt cx="720000" cy="360000"/>
            </a:xfrm>
            <a:solidFill>
              <a:srgbClr val="9ED3D7"/>
            </a:solidFill>
          </p:grpSpPr>
          <p:sp>
            <p:nvSpPr>
              <p:cNvPr id="65" name="Oval 33"/>
              <p:cNvSpPr/>
              <p:nvPr/>
            </p:nvSpPr>
            <p:spPr>
              <a:xfrm>
                <a:off x="5051424" y="447674"/>
                <a:ext cx="720000" cy="360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6" name="TextBox 65"/>
              <p:cNvSpPr txBox="1"/>
              <p:nvPr/>
            </p:nvSpPr>
            <p:spPr>
              <a:xfrm rot="10800000" flipV="1">
                <a:off x="5137149" y="495299"/>
                <a:ext cx="523876" cy="276225"/>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smtClean="0"/>
                  <a:t>EML-ALK4</a:t>
                </a:r>
                <a:endParaRPr lang="en-GB" dirty="0"/>
              </a:p>
            </p:txBody>
          </p:sp>
        </p:grpSp>
        <p:sp>
          <p:nvSpPr>
            <p:cNvPr id="69" name="Rounded Rectangle 68"/>
            <p:cNvSpPr/>
            <p:nvPr/>
          </p:nvSpPr>
          <p:spPr>
            <a:xfrm>
              <a:off x="7255252" y="1124744"/>
              <a:ext cx="191070" cy="762726"/>
            </a:xfrm>
            <a:prstGeom prst="roundRect">
              <a:avLst/>
            </a:prstGeom>
            <a:solidFill>
              <a:srgbClr val="E05F7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solidFill>
                  <a:schemeClr val="bg1"/>
                </a:solidFill>
              </a:endParaRPr>
            </a:p>
          </p:txBody>
        </p:sp>
        <p:sp>
          <p:nvSpPr>
            <p:cNvPr id="70" name="Rounded Rectangle 69"/>
            <p:cNvSpPr/>
            <p:nvPr/>
          </p:nvSpPr>
          <p:spPr>
            <a:xfrm>
              <a:off x="7446322" y="1124744"/>
              <a:ext cx="196973" cy="762726"/>
            </a:xfrm>
            <a:prstGeom prst="roundRect">
              <a:avLst/>
            </a:prstGeom>
            <a:solidFill>
              <a:srgbClr val="E05F7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solidFill>
                  <a:schemeClr val="bg1"/>
                </a:solidFill>
              </a:endParaRPr>
            </a:p>
          </p:txBody>
        </p:sp>
        <p:sp>
          <p:nvSpPr>
            <p:cNvPr id="73" name="TextBox 72"/>
            <p:cNvSpPr txBox="1"/>
            <p:nvPr/>
          </p:nvSpPr>
          <p:spPr>
            <a:xfrm>
              <a:off x="7118033" y="1124744"/>
              <a:ext cx="736842" cy="261610"/>
            </a:xfrm>
            <a:prstGeom prst="rect">
              <a:avLst/>
            </a:prstGeom>
            <a:noFill/>
          </p:spPr>
          <p:txBody>
            <a:bodyPr wrap="square" rtlCol="0">
              <a:spAutoFit/>
            </a:bodyPr>
            <a:lstStyle/>
            <a:p>
              <a:r>
                <a:rPr lang="en-US" sz="1100" dirty="0" smtClean="0"/>
                <a:t>VEGFR</a:t>
              </a:r>
              <a:endParaRPr lang="en-US" sz="1100" dirty="0"/>
            </a:p>
          </p:txBody>
        </p:sp>
        <p:grpSp>
          <p:nvGrpSpPr>
            <p:cNvPr id="78" name="Group 77"/>
            <p:cNvGrpSpPr/>
            <p:nvPr/>
          </p:nvGrpSpPr>
          <p:grpSpPr>
            <a:xfrm>
              <a:off x="7052375" y="4112087"/>
              <a:ext cx="722236" cy="317802"/>
              <a:chOff x="0" y="0"/>
              <a:chExt cx="942975" cy="476250"/>
            </a:xfrm>
            <a:solidFill>
              <a:srgbClr val="E05F74"/>
            </a:solidFill>
            <a:effectLst>
              <a:outerShdw blurRad="50800" dist="38100" dir="5400000" algn="t" rotWithShape="0">
                <a:prstClr val="black">
                  <a:alpha val="40000"/>
                </a:prstClr>
              </a:outerShdw>
            </a:effectLst>
          </p:grpSpPr>
          <p:sp>
            <p:nvSpPr>
              <p:cNvPr id="79" name="Rectangle 139"/>
              <p:cNvSpPr/>
              <p:nvPr/>
            </p:nvSpPr>
            <p:spPr>
              <a:xfrm>
                <a:off x="0" y="0"/>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p>
            </p:txBody>
          </p:sp>
          <p:sp>
            <p:nvSpPr>
              <p:cNvPr id="80" name="TextBox 79"/>
              <p:cNvSpPr txBox="1"/>
              <p:nvPr/>
            </p:nvSpPr>
            <p:spPr>
              <a:xfrm>
                <a:off x="57150" y="66677"/>
                <a:ext cx="800100" cy="359812"/>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t>HIF1</a:t>
                </a:r>
                <a:r>
                  <a:rPr lang="el-GR" dirty="0"/>
                  <a:t>α</a:t>
                </a:r>
                <a:endParaRPr lang="en-GB" dirty="0"/>
              </a:p>
            </p:txBody>
          </p:sp>
        </p:grpSp>
        <p:cxnSp>
          <p:nvCxnSpPr>
            <p:cNvPr id="81" name="Straight Arrow Connector 80"/>
            <p:cNvCxnSpPr/>
            <p:nvPr/>
          </p:nvCxnSpPr>
          <p:spPr>
            <a:xfrm flipH="1">
              <a:off x="2718960" y="2586635"/>
              <a:ext cx="105052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148299" y="2395954"/>
              <a:ext cx="598112" cy="395156"/>
              <a:chOff x="4035425" y="0"/>
              <a:chExt cx="942975" cy="476250"/>
            </a:xfrm>
            <a:solidFill>
              <a:schemeClr val="accent6">
                <a:lumMod val="75000"/>
              </a:schemeClr>
            </a:solidFill>
            <a:effectLst>
              <a:outerShdw blurRad="50800" dist="38100" dir="5400000" algn="t" rotWithShape="0">
                <a:prstClr val="black">
                  <a:alpha val="40000"/>
                </a:prstClr>
              </a:outerShdw>
            </a:effectLst>
          </p:grpSpPr>
          <p:sp>
            <p:nvSpPr>
              <p:cNvPr id="43" name="Rectangle 16"/>
              <p:cNvSpPr/>
              <p:nvPr/>
            </p:nvSpPr>
            <p:spPr>
              <a:xfrm>
                <a:off x="4035425" y="0"/>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44" name="TextBox 43"/>
              <p:cNvSpPr txBox="1"/>
              <p:nvPr/>
            </p:nvSpPr>
            <p:spPr>
              <a:xfrm>
                <a:off x="4092575" y="66676"/>
                <a:ext cx="800100" cy="330733"/>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solidFill>
                      <a:schemeClr val="bg1"/>
                    </a:solidFill>
                  </a:rPr>
                  <a:t>PI3K</a:t>
                </a:r>
              </a:p>
            </p:txBody>
          </p:sp>
        </p:grpSp>
        <p:grpSp>
          <p:nvGrpSpPr>
            <p:cNvPr id="22" name="Group 21"/>
            <p:cNvGrpSpPr/>
            <p:nvPr/>
          </p:nvGrpSpPr>
          <p:grpSpPr>
            <a:xfrm>
              <a:off x="3835143" y="2395954"/>
              <a:ext cx="733499" cy="408949"/>
              <a:chOff x="2590800" y="0"/>
              <a:chExt cx="942975" cy="476250"/>
            </a:xfrm>
            <a:solidFill>
              <a:srgbClr val="9ED3D7"/>
            </a:solidFill>
            <a:effectLst>
              <a:outerShdw blurRad="50800" dist="38100" dir="5400000" algn="t" rotWithShape="0">
                <a:prstClr val="black">
                  <a:alpha val="40000"/>
                </a:prstClr>
              </a:outerShdw>
            </a:effectLst>
          </p:grpSpPr>
          <p:sp>
            <p:nvSpPr>
              <p:cNvPr id="39" name="Rounded Rectangle 38"/>
              <p:cNvSpPr/>
              <p:nvPr/>
            </p:nvSpPr>
            <p:spPr>
              <a:xfrm>
                <a:off x="2590800" y="0"/>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40" name="TextBox 39"/>
              <p:cNvSpPr txBox="1"/>
              <p:nvPr/>
            </p:nvSpPr>
            <p:spPr>
              <a:xfrm>
                <a:off x="2647950" y="66676"/>
                <a:ext cx="800100" cy="330733"/>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t>RAS</a:t>
                </a:r>
              </a:p>
            </p:txBody>
          </p:sp>
        </p:grpSp>
        <p:cxnSp>
          <p:nvCxnSpPr>
            <p:cNvPr id="27" name="Straight Arrow Connector 26"/>
            <p:cNvCxnSpPr>
              <a:stCxn id="39" idx="3"/>
              <a:endCxn id="43" idx="1"/>
            </p:cNvCxnSpPr>
            <p:nvPr/>
          </p:nvCxnSpPr>
          <p:spPr>
            <a:xfrm flipV="1">
              <a:off x="4568641" y="2593532"/>
              <a:ext cx="579658" cy="6896"/>
            </a:xfrm>
            <a:prstGeom prst="straightConnector1">
              <a:avLst/>
            </a:prstGeom>
            <a:ln w="15875">
              <a:headEnd type="arrow"/>
              <a:tailEnd type="arrow"/>
            </a:ln>
          </p:spPr>
          <p:style>
            <a:lnRef idx="1">
              <a:schemeClr val="dk1"/>
            </a:lnRef>
            <a:fillRef idx="0">
              <a:schemeClr val="dk1"/>
            </a:fillRef>
            <a:effectRef idx="0">
              <a:schemeClr val="dk1"/>
            </a:effectRef>
            <a:fontRef idx="minor">
              <a:schemeClr val="tx1"/>
            </a:fontRef>
          </p:style>
        </p:cxnSp>
        <p:grpSp>
          <p:nvGrpSpPr>
            <p:cNvPr id="151" name="Group 150"/>
            <p:cNvGrpSpPr/>
            <p:nvPr/>
          </p:nvGrpSpPr>
          <p:grpSpPr>
            <a:xfrm>
              <a:off x="1799751" y="2395954"/>
              <a:ext cx="1116183" cy="3499636"/>
              <a:chOff x="395536" y="2420888"/>
              <a:chExt cx="1224136" cy="3964755"/>
            </a:xfrm>
            <a:solidFill>
              <a:schemeClr val="accent1">
                <a:lumMod val="90000"/>
              </a:schemeClr>
            </a:solidFill>
          </p:grpSpPr>
          <p:grpSp>
            <p:nvGrpSpPr>
              <p:cNvPr id="23" name="Group 22"/>
              <p:cNvGrpSpPr/>
              <p:nvPr/>
            </p:nvGrpSpPr>
            <p:grpSpPr>
              <a:xfrm>
                <a:off x="611560" y="2420888"/>
                <a:ext cx="785663" cy="447674"/>
                <a:chOff x="1241425" y="0"/>
                <a:chExt cx="942975" cy="476250"/>
              </a:xfrm>
              <a:grpFill/>
              <a:effectLst>
                <a:outerShdw blurRad="50800" dist="38100" dir="5400000" algn="t" rotWithShape="0">
                  <a:prstClr val="black">
                    <a:alpha val="40000"/>
                  </a:prstClr>
                </a:outerShdw>
              </a:effectLst>
            </p:grpSpPr>
            <p:sp>
              <p:nvSpPr>
                <p:cNvPr id="37" name="Rectangle 43"/>
                <p:cNvSpPr/>
                <p:nvPr/>
              </p:nvSpPr>
              <p:spPr>
                <a:xfrm>
                  <a:off x="1241425" y="0"/>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38" name="TextBox 37"/>
                <p:cNvSpPr txBox="1"/>
                <p:nvPr/>
              </p:nvSpPr>
              <p:spPr>
                <a:xfrm>
                  <a:off x="1327851" y="0"/>
                  <a:ext cx="800100" cy="441407"/>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t>RAF</a:t>
                  </a:r>
                </a:p>
              </p:txBody>
            </p:sp>
          </p:grpSp>
          <p:grpSp>
            <p:nvGrpSpPr>
              <p:cNvPr id="24" name="Group 23"/>
              <p:cNvGrpSpPr/>
              <p:nvPr/>
            </p:nvGrpSpPr>
            <p:grpSpPr>
              <a:xfrm>
                <a:off x="611560" y="3284984"/>
                <a:ext cx="783902" cy="375666"/>
                <a:chOff x="19050" y="0"/>
                <a:chExt cx="942975" cy="476250"/>
              </a:xfrm>
              <a:grpFill/>
              <a:effectLst>
                <a:outerShdw blurRad="50800" dist="38100" dir="5400000" algn="t" rotWithShape="0">
                  <a:prstClr val="black">
                    <a:alpha val="40000"/>
                  </a:prstClr>
                </a:outerShdw>
              </a:effectLst>
            </p:grpSpPr>
            <p:sp>
              <p:nvSpPr>
                <p:cNvPr id="35" name="Rectangle 46"/>
                <p:cNvSpPr/>
                <p:nvPr/>
              </p:nvSpPr>
              <p:spPr>
                <a:xfrm>
                  <a:off x="19050" y="0"/>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36" name="TextBox 35"/>
                <p:cNvSpPr txBox="1"/>
                <p:nvPr/>
              </p:nvSpPr>
              <p:spPr>
                <a:xfrm>
                  <a:off x="76200" y="66676"/>
                  <a:ext cx="800100" cy="340426"/>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t>MEK</a:t>
                  </a:r>
                </a:p>
              </p:txBody>
            </p:sp>
          </p:grpSp>
          <p:grpSp>
            <p:nvGrpSpPr>
              <p:cNvPr id="26" name="Group 25"/>
              <p:cNvGrpSpPr/>
              <p:nvPr/>
            </p:nvGrpSpPr>
            <p:grpSpPr>
              <a:xfrm>
                <a:off x="611560" y="4077072"/>
                <a:ext cx="711894" cy="364355"/>
                <a:chOff x="19050" y="587375"/>
                <a:chExt cx="942975" cy="476250"/>
              </a:xfrm>
              <a:grpFill/>
              <a:effectLst>
                <a:outerShdw blurRad="50800" dist="38100" dir="5400000" algn="t" rotWithShape="0">
                  <a:prstClr val="black">
                    <a:alpha val="40000"/>
                  </a:prstClr>
                </a:outerShdw>
              </a:effectLst>
            </p:grpSpPr>
            <p:sp>
              <p:nvSpPr>
                <p:cNvPr id="31" name="Rectangle 46"/>
                <p:cNvSpPr/>
                <p:nvPr/>
              </p:nvSpPr>
              <p:spPr>
                <a:xfrm>
                  <a:off x="19050" y="587375"/>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32" name="TextBox 31"/>
                <p:cNvSpPr txBox="1"/>
                <p:nvPr/>
              </p:nvSpPr>
              <p:spPr>
                <a:xfrm>
                  <a:off x="76200" y="654051"/>
                  <a:ext cx="800100" cy="350119"/>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t>ERK</a:t>
                  </a:r>
                </a:p>
              </p:txBody>
            </p:sp>
          </p:grpSp>
          <p:grpSp>
            <p:nvGrpSpPr>
              <p:cNvPr id="28" name="Group 27"/>
              <p:cNvGrpSpPr/>
              <p:nvPr/>
            </p:nvGrpSpPr>
            <p:grpSpPr>
              <a:xfrm>
                <a:off x="395536" y="4941168"/>
                <a:ext cx="1152128" cy="383777"/>
                <a:chOff x="0" y="1216025"/>
                <a:chExt cx="980694" cy="476250"/>
              </a:xfrm>
              <a:grpFill/>
              <a:effectLst>
                <a:outerShdw blurRad="50800" dist="38100" dir="5400000" algn="t" rotWithShape="0">
                  <a:prstClr val="black">
                    <a:alpha val="40000"/>
                  </a:prstClr>
                </a:outerShdw>
              </a:effectLst>
            </p:grpSpPr>
            <p:sp>
              <p:nvSpPr>
                <p:cNvPr id="29" name="Rectangle 46"/>
                <p:cNvSpPr/>
                <p:nvPr/>
              </p:nvSpPr>
              <p:spPr>
                <a:xfrm>
                  <a:off x="0" y="1216025"/>
                  <a:ext cx="980694"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solidFill>
                      <a:schemeClr val="bg1"/>
                    </a:solidFill>
                  </a:endParaRPr>
                </a:p>
              </p:txBody>
            </p:sp>
            <p:sp>
              <p:nvSpPr>
                <p:cNvPr id="30" name="TextBox 29"/>
                <p:cNvSpPr txBox="1"/>
                <p:nvPr/>
              </p:nvSpPr>
              <p:spPr>
                <a:xfrm>
                  <a:off x="57150" y="1282701"/>
                  <a:ext cx="867537" cy="350119"/>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solidFill>
                        <a:schemeClr val="tx1"/>
                      </a:solidFill>
                    </a:rPr>
                    <a:t>p70 S6K</a:t>
                  </a:r>
                </a:p>
              </p:txBody>
            </p:sp>
          </p:grpSp>
          <p:grpSp>
            <p:nvGrpSpPr>
              <p:cNvPr id="55" name="Group 54"/>
              <p:cNvGrpSpPr/>
              <p:nvPr/>
            </p:nvGrpSpPr>
            <p:grpSpPr>
              <a:xfrm>
                <a:off x="395536" y="6021288"/>
                <a:ext cx="1224136" cy="364355"/>
                <a:chOff x="19050" y="587375"/>
                <a:chExt cx="942975" cy="476250"/>
              </a:xfrm>
              <a:grpFill/>
              <a:effectLst>
                <a:outerShdw blurRad="50800" dist="38100" dir="5400000" algn="t" rotWithShape="0">
                  <a:prstClr val="black">
                    <a:alpha val="40000"/>
                  </a:prstClr>
                </a:outerShdw>
              </a:effectLst>
            </p:grpSpPr>
            <p:sp>
              <p:nvSpPr>
                <p:cNvPr id="56" name="Rectangle 46"/>
                <p:cNvSpPr/>
                <p:nvPr/>
              </p:nvSpPr>
              <p:spPr>
                <a:xfrm>
                  <a:off x="19050" y="587375"/>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57" name="TextBox 56"/>
                <p:cNvSpPr txBox="1"/>
                <p:nvPr/>
              </p:nvSpPr>
              <p:spPr>
                <a:xfrm>
                  <a:off x="76200" y="654051"/>
                  <a:ext cx="800100" cy="350119"/>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smtClean="0"/>
                    <a:t>Growth</a:t>
                  </a:r>
                  <a:endParaRPr lang="en-GB" dirty="0"/>
                </a:p>
              </p:txBody>
            </p:sp>
          </p:grpSp>
          <p:cxnSp>
            <p:nvCxnSpPr>
              <p:cNvPr id="85" name="Straight Arrow Connector 84"/>
              <p:cNvCxnSpPr/>
              <p:nvPr/>
            </p:nvCxnSpPr>
            <p:spPr>
              <a:xfrm>
                <a:off x="971600" y="2924944"/>
                <a:ext cx="0" cy="344414"/>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971600" y="3717032"/>
                <a:ext cx="1" cy="36004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971600" y="5445224"/>
                <a:ext cx="1" cy="504056"/>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971600" y="4509120"/>
                <a:ext cx="1" cy="36004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p:cNvCxnSpPr/>
            <p:nvPr/>
          </p:nvCxnSpPr>
          <p:spPr>
            <a:xfrm flipH="1">
              <a:off x="2915933" y="4620571"/>
              <a:ext cx="1969734" cy="190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4754352" y="3540043"/>
              <a:ext cx="1247498" cy="2460904"/>
              <a:chOff x="3707904" y="3645024"/>
              <a:chExt cx="1368152" cy="2787971"/>
            </a:xfrm>
          </p:grpSpPr>
          <p:grpSp>
            <p:nvGrpSpPr>
              <p:cNvPr id="25" name="Group 24"/>
              <p:cNvGrpSpPr/>
              <p:nvPr/>
            </p:nvGrpSpPr>
            <p:grpSpPr>
              <a:xfrm>
                <a:off x="3923928" y="4653136"/>
                <a:ext cx="938559" cy="411707"/>
                <a:chOff x="1952625" y="1908175"/>
                <a:chExt cx="942975" cy="476250"/>
              </a:xfrm>
              <a:solidFill>
                <a:schemeClr val="accent6"/>
              </a:solidFill>
              <a:effectLst>
                <a:outerShdw blurRad="50800" dist="38100" dir="5400000" algn="t" rotWithShape="0">
                  <a:prstClr val="black">
                    <a:alpha val="40000"/>
                  </a:prstClr>
                </a:outerShdw>
              </a:effectLst>
            </p:grpSpPr>
            <p:sp>
              <p:nvSpPr>
                <p:cNvPr id="33" name="Rectangle 127"/>
                <p:cNvSpPr/>
                <p:nvPr/>
              </p:nvSpPr>
              <p:spPr>
                <a:xfrm>
                  <a:off x="1952625" y="1908175"/>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solidFill>
                      <a:srgbClr val="FFFFFF"/>
                    </a:solidFill>
                  </a:endParaRPr>
                </a:p>
              </p:txBody>
            </p:sp>
            <p:sp>
              <p:nvSpPr>
                <p:cNvPr id="34" name="TextBox 33"/>
                <p:cNvSpPr txBox="1"/>
                <p:nvPr/>
              </p:nvSpPr>
              <p:spPr>
                <a:xfrm>
                  <a:off x="2009775" y="1974851"/>
                  <a:ext cx="800100" cy="340426"/>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err="1">
                      <a:solidFill>
                        <a:srgbClr val="FFFFFF"/>
                      </a:solidFill>
                    </a:rPr>
                    <a:t>mTOR</a:t>
                  </a:r>
                  <a:endParaRPr lang="en-GB" dirty="0">
                    <a:solidFill>
                      <a:srgbClr val="FFFFFF"/>
                    </a:solidFill>
                  </a:endParaRPr>
                </a:p>
              </p:txBody>
            </p:sp>
          </p:grpSp>
          <p:grpSp>
            <p:nvGrpSpPr>
              <p:cNvPr id="45" name="Group 44"/>
              <p:cNvGrpSpPr/>
              <p:nvPr/>
            </p:nvGrpSpPr>
            <p:grpSpPr>
              <a:xfrm>
                <a:off x="4067944" y="3645024"/>
                <a:ext cx="648072" cy="360040"/>
                <a:chOff x="0" y="0"/>
                <a:chExt cx="942975" cy="476250"/>
              </a:xfrm>
              <a:solidFill>
                <a:schemeClr val="accent2">
                  <a:lumMod val="75000"/>
                </a:schemeClr>
              </a:solidFill>
              <a:effectLst>
                <a:outerShdw blurRad="50800" dist="38100" dir="5400000" algn="t" rotWithShape="0">
                  <a:prstClr val="black">
                    <a:alpha val="40000"/>
                  </a:prstClr>
                </a:outerShdw>
              </a:effectLst>
            </p:grpSpPr>
            <p:sp>
              <p:nvSpPr>
                <p:cNvPr id="46" name="Rectangle 40"/>
                <p:cNvSpPr/>
                <p:nvPr/>
              </p:nvSpPr>
              <p:spPr>
                <a:xfrm>
                  <a:off x="0" y="0"/>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p>
              </p:txBody>
            </p:sp>
            <p:sp>
              <p:nvSpPr>
                <p:cNvPr id="47" name="TextBox 46"/>
                <p:cNvSpPr txBox="1"/>
                <p:nvPr/>
              </p:nvSpPr>
              <p:spPr>
                <a:xfrm>
                  <a:off x="57150" y="66676"/>
                  <a:ext cx="800100" cy="350119"/>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200" dirty="0">
                      <a:solidFill>
                        <a:schemeClr val="bg1"/>
                      </a:solidFill>
                    </a:rPr>
                    <a:t>AKT</a:t>
                  </a:r>
                  <a:endParaRPr lang="en-GB" sz="1800" dirty="0">
                    <a:solidFill>
                      <a:schemeClr val="bg1"/>
                    </a:solidFill>
                  </a:endParaRPr>
                </a:p>
              </p:txBody>
            </p:sp>
          </p:grpSp>
          <p:cxnSp>
            <p:nvCxnSpPr>
              <p:cNvPr id="135" name="Straight Arrow Connector 134"/>
              <p:cNvCxnSpPr/>
              <p:nvPr/>
            </p:nvCxnSpPr>
            <p:spPr>
              <a:xfrm>
                <a:off x="4355976" y="4077072"/>
                <a:ext cx="0" cy="4884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4355976" y="5157192"/>
                <a:ext cx="3944" cy="7764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3707904" y="6021288"/>
                <a:ext cx="1368152" cy="411707"/>
                <a:chOff x="1952625" y="1908175"/>
                <a:chExt cx="942975" cy="476250"/>
              </a:xfrm>
              <a:solidFill>
                <a:schemeClr val="accent6"/>
              </a:solidFill>
              <a:effectLst>
                <a:outerShdw blurRad="50800" dist="38100" dir="5400000" algn="t" rotWithShape="0">
                  <a:prstClr val="black">
                    <a:alpha val="40000"/>
                  </a:prstClr>
                </a:outerShdw>
              </a:effectLst>
            </p:grpSpPr>
            <p:sp>
              <p:nvSpPr>
                <p:cNvPr id="138" name="Rectangle 127"/>
                <p:cNvSpPr/>
                <p:nvPr/>
              </p:nvSpPr>
              <p:spPr>
                <a:xfrm>
                  <a:off x="1952625" y="1908175"/>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solidFill>
                      <a:srgbClr val="FFFFFF"/>
                    </a:solidFill>
                  </a:endParaRPr>
                </a:p>
              </p:txBody>
            </p:sp>
            <p:sp>
              <p:nvSpPr>
                <p:cNvPr id="139" name="TextBox 138"/>
                <p:cNvSpPr txBox="1"/>
                <p:nvPr/>
              </p:nvSpPr>
              <p:spPr>
                <a:xfrm>
                  <a:off x="2009775" y="1974851"/>
                  <a:ext cx="800100" cy="340426"/>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smtClean="0">
                      <a:solidFill>
                        <a:srgbClr val="FFFFFF"/>
                      </a:solidFill>
                    </a:rPr>
                    <a:t>Apoptosis</a:t>
                  </a:r>
                  <a:endParaRPr lang="en-GB" dirty="0">
                    <a:solidFill>
                      <a:srgbClr val="FFFFFF"/>
                    </a:solidFill>
                  </a:endParaRPr>
                </a:p>
              </p:txBody>
            </p:sp>
          </p:grpSp>
        </p:grpSp>
        <p:cxnSp>
          <p:nvCxnSpPr>
            <p:cNvPr id="143" name="Straight Arrow Connector 142"/>
            <p:cNvCxnSpPr/>
            <p:nvPr/>
          </p:nvCxnSpPr>
          <p:spPr>
            <a:xfrm>
              <a:off x="7446322" y="2014591"/>
              <a:ext cx="0" cy="1970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2915933" y="1124744"/>
              <a:ext cx="3798610" cy="1271210"/>
              <a:chOff x="1698154" y="980728"/>
              <a:chExt cx="4165998" cy="1440160"/>
            </a:xfrm>
            <a:solidFill>
              <a:schemeClr val="accent1">
                <a:lumMod val="90000"/>
              </a:schemeClr>
            </a:solidFill>
          </p:grpSpPr>
          <p:sp>
            <p:nvSpPr>
              <p:cNvPr id="10" name="Rounded Rectangle 9"/>
              <p:cNvSpPr/>
              <p:nvPr/>
            </p:nvSpPr>
            <p:spPr>
              <a:xfrm>
                <a:off x="1770162" y="980728"/>
                <a:ext cx="209550" cy="864096"/>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dirty="0"/>
              </a:p>
            </p:txBody>
          </p:sp>
          <p:sp>
            <p:nvSpPr>
              <p:cNvPr id="11" name="Rounded Rectangle 10"/>
              <p:cNvSpPr/>
              <p:nvPr/>
            </p:nvSpPr>
            <p:spPr>
              <a:xfrm>
                <a:off x="1979712" y="980728"/>
                <a:ext cx="216024" cy="864096"/>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p>
            </p:txBody>
          </p:sp>
          <p:sp>
            <p:nvSpPr>
              <p:cNvPr id="67" name="Rounded Rectangle 66"/>
              <p:cNvSpPr/>
              <p:nvPr/>
            </p:nvSpPr>
            <p:spPr>
              <a:xfrm>
                <a:off x="3635896" y="980728"/>
                <a:ext cx="209550" cy="864096"/>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p>
            </p:txBody>
          </p:sp>
          <p:sp>
            <p:nvSpPr>
              <p:cNvPr id="68" name="Rounded Rectangle 67"/>
              <p:cNvSpPr/>
              <p:nvPr/>
            </p:nvSpPr>
            <p:spPr>
              <a:xfrm>
                <a:off x="3851920" y="980728"/>
                <a:ext cx="216024" cy="864096"/>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p>
            </p:txBody>
          </p:sp>
          <p:sp>
            <p:nvSpPr>
              <p:cNvPr id="71" name="TextBox 70"/>
              <p:cNvSpPr txBox="1"/>
              <p:nvPr/>
            </p:nvSpPr>
            <p:spPr>
              <a:xfrm>
                <a:off x="1698154" y="980728"/>
                <a:ext cx="529165" cy="296379"/>
              </a:xfrm>
              <a:prstGeom prst="rect">
                <a:avLst/>
              </a:prstGeom>
              <a:noFill/>
            </p:spPr>
            <p:txBody>
              <a:bodyPr wrap="none" rtlCol="0">
                <a:spAutoFit/>
              </a:bodyPr>
              <a:lstStyle/>
              <a:p>
                <a:r>
                  <a:rPr lang="en-US" sz="1100" dirty="0" smtClean="0"/>
                  <a:t>HER</a:t>
                </a:r>
                <a:endParaRPr lang="en-US" sz="1100" dirty="0"/>
              </a:p>
            </p:txBody>
          </p:sp>
          <p:sp>
            <p:nvSpPr>
              <p:cNvPr id="72" name="TextBox 71"/>
              <p:cNvSpPr txBox="1"/>
              <p:nvPr/>
            </p:nvSpPr>
            <p:spPr>
              <a:xfrm>
                <a:off x="3635895" y="980728"/>
                <a:ext cx="526293" cy="296379"/>
              </a:xfrm>
              <a:prstGeom prst="rect">
                <a:avLst/>
              </a:prstGeom>
              <a:noFill/>
            </p:spPr>
            <p:txBody>
              <a:bodyPr wrap="none" rtlCol="0">
                <a:spAutoFit/>
              </a:bodyPr>
              <a:lstStyle/>
              <a:p>
                <a:r>
                  <a:rPr lang="en-US" sz="1100" dirty="0" smtClean="0"/>
                  <a:t>MET</a:t>
                </a:r>
                <a:endParaRPr lang="en-US" sz="1100" dirty="0"/>
              </a:p>
            </p:txBody>
          </p:sp>
          <p:sp>
            <p:nvSpPr>
              <p:cNvPr id="75" name="Rounded Rectangle 74"/>
              <p:cNvSpPr/>
              <p:nvPr/>
            </p:nvSpPr>
            <p:spPr>
              <a:xfrm>
                <a:off x="5370562" y="980728"/>
                <a:ext cx="209550" cy="864096"/>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p>
            </p:txBody>
          </p:sp>
          <p:sp>
            <p:nvSpPr>
              <p:cNvPr id="76" name="Rounded Rectangle 75"/>
              <p:cNvSpPr/>
              <p:nvPr/>
            </p:nvSpPr>
            <p:spPr>
              <a:xfrm>
                <a:off x="5580112" y="980728"/>
                <a:ext cx="216024" cy="864096"/>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50"/>
              </a:p>
            </p:txBody>
          </p:sp>
          <p:sp>
            <p:nvSpPr>
              <p:cNvPr id="77" name="TextBox 76"/>
              <p:cNvSpPr txBox="1"/>
              <p:nvPr/>
            </p:nvSpPr>
            <p:spPr>
              <a:xfrm>
                <a:off x="5292080" y="980728"/>
                <a:ext cx="572072" cy="296379"/>
              </a:xfrm>
              <a:prstGeom prst="rect">
                <a:avLst/>
              </a:prstGeom>
              <a:noFill/>
            </p:spPr>
            <p:txBody>
              <a:bodyPr wrap="none" rtlCol="0">
                <a:spAutoFit/>
              </a:bodyPr>
              <a:lstStyle/>
              <a:p>
                <a:r>
                  <a:rPr lang="en-US" sz="1100" dirty="0" smtClean="0"/>
                  <a:t>IGFR</a:t>
                </a:r>
                <a:endParaRPr lang="en-US" sz="1100" dirty="0"/>
              </a:p>
            </p:txBody>
          </p:sp>
          <p:cxnSp>
            <p:nvCxnSpPr>
              <p:cNvPr id="114" name="Straight Arrow Connector 113"/>
              <p:cNvCxnSpPr/>
              <p:nvPr/>
            </p:nvCxnSpPr>
            <p:spPr>
              <a:xfrm>
                <a:off x="1979713" y="1916832"/>
                <a:ext cx="1080119" cy="504056"/>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3131840" y="1916832"/>
                <a:ext cx="648072" cy="504056"/>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3491880" y="1988840"/>
                <a:ext cx="2088232" cy="36004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4788024" y="2060848"/>
                <a:ext cx="864096" cy="36004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6133166" y="2967998"/>
              <a:ext cx="787894" cy="317802"/>
              <a:chOff x="5051424" y="447674"/>
              <a:chExt cx="720000" cy="360000"/>
            </a:xfrm>
            <a:solidFill>
              <a:srgbClr val="222268"/>
            </a:solidFill>
          </p:grpSpPr>
          <p:sp>
            <p:nvSpPr>
              <p:cNvPr id="158" name="Oval 33"/>
              <p:cNvSpPr/>
              <p:nvPr/>
            </p:nvSpPr>
            <p:spPr>
              <a:xfrm>
                <a:off x="5051424" y="447674"/>
                <a:ext cx="720000" cy="360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srgbClr val="FFFFFF"/>
                  </a:solidFill>
                </a:endParaRPr>
              </a:p>
            </p:txBody>
          </p:sp>
          <p:sp>
            <p:nvSpPr>
              <p:cNvPr id="159" name="TextBox 158"/>
              <p:cNvSpPr txBox="1"/>
              <p:nvPr/>
            </p:nvSpPr>
            <p:spPr>
              <a:xfrm rot="10800000" flipV="1">
                <a:off x="5137148" y="495300"/>
                <a:ext cx="593331" cy="311450"/>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a:solidFill>
                      <a:srgbClr val="FFFFFF"/>
                    </a:solidFill>
                  </a:rPr>
                  <a:t>PTEN</a:t>
                </a:r>
              </a:p>
            </p:txBody>
          </p:sp>
        </p:grpSp>
        <p:cxnSp>
          <p:nvCxnSpPr>
            <p:cNvPr id="160" name="Straight Arrow Connector 159"/>
            <p:cNvCxnSpPr/>
            <p:nvPr/>
          </p:nvCxnSpPr>
          <p:spPr>
            <a:xfrm flipH="1">
              <a:off x="5542246" y="3158680"/>
              <a:ext cx="525262" cy="0"/>
            </a:xfrm>
            <a:prstGeom prst="straightConnector1">
              <a:avLst/>
            </a:prstGeom>
            <a:ln cap="flat">
              <a:solidFill>
                <a:srgbClr val="800000"/>
              </a:solidFill>
              <a:round/>
              <a:tailEnd type="diamond" w="lg" len="lg"/>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5345272" y="2904438"/>
              <a:ext cx="0" cy="5084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870535" y="4302768"/>
              <a:ext cx="1116183" cy="2542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2456330" y="1951030"/>
              <a:ext cx="1313155" cy="5084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8" name="Group 177"/>
            <p:cNvGrpSpPr/>
            <p:nvPr/>
          </p:nvGrpSpPr>
          <p:grpSpPr>
            <a:xfrm>
              <a:off x="6724086" y="5637539"/>
              <a:ext cx="1313156" cy="321611"/>
              <a:chOff x="19050" y="587375"/>
              <a:chExt cx="942975" cy="476250"/>
            </a:xfrm>
            <a:solidFill>
              <a:srgbClr val="E05F74"/>
            </a:solidFill>
            <a:effectLst>
              <a:outerShdw blurRad="50800" dist="38100" dir="5400000" algn="t" rotWithShape="0">
                <a:prstClr val="black">
                  <a:alpha val="40000"/>
                </a:prstClr>
              </a:outerShdw>
            </a:effectLst>
          </p:grpSpPr>
          <p:sp>
            <p:nvSpPr>
              <p:cNvPr id="179" name="Rectangle 46"/>
              <p:cNvSpPr/>
              <p:nvPr/>
            </p:nvSpPr>
            <p:spPr>
              <a:xfrm>
                <a:off x="19050" y="587375"/>
                <a:ext cx="942975" cy="476250"/>
              </a:xfrm>
              <a:prstGeom prst="roundRect">
                <a:avLst/>
              </a:prstGeom>
              <a:grpFill/>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solidFill>
                    <a:srgbClr val="FF0000"/>
                  </a:solidFill>
                </a:endParaRPr>
              </a:p>
            </p:txBody>
          </p:sp>
          <p:sp>
            <p:nvSpPr>
              <p:cNvPr id="180" name="TextBox 179"/>
              <p:cNvSpPr txBox="1"/>
              <p:nvPr/>
            </p:nvSpPr>
            <p:spPr>
              <a:xfrm>
                <a:off x="76200" y="654051"/>
                <a:ext cx="800100" cy="350119"/>
              </a:xfrm>
              <a:prstGeom prst="round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dirty="0" smtClean="0"/>
                  <a:t>Angiogenesis</a:t>
                </a:r>
                <a:endParaRPr lang="en-GB" dirty="0"/>
              </a:p>
            </p:txBody>
          </p:sp>
        </p:grpSp>
        <p:cxnSp>
          <p:nvCxnSpPr>
            <p:cNvPr id="181" name="Straight Arrow Connector 180"/>
            <p:cNvCxnSpPr/>
            <p:nvPr/>
          </p:nvCxnSpPr>
          <p:spPr>
            <a:xfrm>
              <a:off x="7446322" y="4493450"/>
              <a:ext cx="0" cy="10805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4" name="TextBox 183"/>
          <p:cNvSpPr txBox="1"/>
          <p:nvPr/>
        </p:nvSpPr>
        <p:spPr>
          <a:xfrm>
            <a:off x="3131840" y="836712"/>
            <a:ext cx="553732" cy="307777"/>
          </a:xfrm>
          <a:prstGeom prst="rect">
            <a:avLst/>
          </a:prstGeom>
          <a:noFill/>
        </p:spPr>
        <p:txBody>
          <a:bodyPr wrap="none" rtlCol="0">
            <a:spAutoFit/>
          </a:bodyPr>
          <a:lstStyle/>
          <a:p>
            <a:r>
              <a:rPr lang="en-US" sz="1400" dirty="0" smtClean="0"/>
              <a:t>EGF</a:t>
            </a:r>
            <a:endParaRPr lang="en-US" sz="1400" dirty="0"/>
          </a:p>
        </p:txBody>
      </p:sp>
      <p:sp>
        <p:nvSpPr>
          <p:cNvPr id="185" name="TextBox 184"/>
          <p:cNvSpPr txBox="1"/>
          <p:nvPr/>
        </p:nvSpPr>
        <p:spPr>
          <a:xfrm>
            <a:off x="6444208" y="836712"/>
            <a:ext cx="483864" cy="307777"/>
          </a:xfrm>
          <a:prstGeom prst="rect">
            <a:avLst/>
          </a:prstGeom>
          <a:noFill/>
        </p:spPr>
        <p:txBody>
          <a:bodyPr wrap="none" rtlCol="0">
            <a:spAutoFit/>
          </a:bodyPr>
          <a:lstStyle/>
          <a:p>
            <a:r>
              <a:rPr lang="en-US" sz="1400" dirty="0" smtClean="0"/>
              <a:t>IGF</a:t>
            </a:r>
            <a:endParaRPr lang="en-US" sz="1400" dirty="0"/>
          </a:p>
        </p:txBody>
      </p:sp>
      <p:sp>
        <p:nvSpPr>
          <p:cNvPr id="186" name="TextBox 185"/>
          <p:cNvSpPr txBox="1"/>
          <p:nvPr/>
        </p:nvSpPr>
        <p:spPr>
          <a:xfrm>
            <a:off x="7308304" y="836712"/>
            <a:ext cx="686306" cy="307777"/>
          </a:xfrm>
          <a:prstGeom prst="rect">
            <a:avLst/>
          </a:prstGeom>
          <a:noFill/>
        </p:spPr>
        <p:txBody>
          <a:bodyPr wrap="none" rtlCol="0">
            <a:spAutoFit/>
          </a:bodyPr>
          <a:lstStyle/>
          <a:p>
            <a:r>
              <a:rPr lang="en-US" sz="1400" dirty="0" smtClean="0"/>
              <a:t>VEGF</a:t>
            </a:r>
            <a:endParaRPr lang="en-US" sz="1400" dirty="0"/>
          </a:p>
        </p:txBody>
      </p:sp>
      <p:sp>
        <p:nvSpPr>
          <p:cNvPr id="187" name="TextBox 186"/>
          <p:cNvSpPr txBox="1"/>
          <p:nvPr/>
        </p:nvSpPr>
        <p:spPr>
          <a:xfrm>
            <a:off x="179512" y="2060848"/>
            <a:ext cx="994283" cy="338554"/>
          </a:xfrm>
          <a:prstGeom prst="rect">
            <a:avLst/>
          </a:prstGeom>
          <a:noFill/>
          <a:ln>
            <a:solidFill>
              <a:schemeClr val="accent2"/>
            </a:solidFill>
          </a:ln>
        </p:spPr>
        <p:txBody>
          <a:bodyPr wrap="none" rtlCol="0">
            <a:spAutoFit/>
          </a:bodyPr>
          <a:lstStyle/>
          <a:p>
            <a:r>
              <a:rPr lang="en-US" sz="1600" dirty="0" err="1"/>
              <a:t>c</a:t>
            </a:r>
            <a:r>
              <a:rPr lang="en-US" sz="1600" dirty="0" err="1" smtClean="0"/>
              <a:t>rizotinib</a:t>
            </a:r>
            <a:endParaRPr lang="en-US" sz="1600" dirty="0"/>
          </a:p>
        </p:txBody>
      </p:sp>
      <p:sp>
        <p:nvSpPr>
          <p:cNvPr id="188" name="TextBox 187"/>
          <p:cNvSpPr txBox="1"/>
          <p:nvPr/>
        </p:nvSpPr>
        <p:spPr>
          <a:xfrm>
            <a:off x="827584" y="260648"/>
            <a:ext cx="903212" cy="1077218"/>
          </a:xfrm>
          <a:prstGeom prst="rect">
            <a:avLst/>
          </a:prstGeom>
          <a:noFill/>
          <a:ln>
            <a:solidFill>
              <a:schemeClr val="accent2"/>
            </a:solidFill>
          </a:ln>
        </p:spPr>
        <p:txBody>
          <a:bodyPr wrap="none" rtlCol="0">
            <a:spAutoFit/>
          </a:bodyPr>
          <a:lstStyle/>
          <a:p>
            <a:r>
              <a:rPr lang="en-US" sz="1600" dirty="0" smtClean="0"/>
              <a:t>gefitinib</a:t>
            </a:r>
          </a:p>
          <a:p>
            <a:r>
              <a:rPr lang="en-US" sz="1600" dirty="0" smtClean="0"/>
              <a:t>erlotinib</a:t>
            </a:r>
          </a:p>
          <a:p>
            <a:r>
              <a:rPr lang="en-US" sz="1600" dirty="0" err="1" smtClean="0"/>
              <a:t>afatinib</a:t>
            </a:r>
            <a:endParaRPr lang="en-US" sz="1600" dirty="0" smtClean="0"/>
          </a:p>
          <a:p>
            <a:r>
              <a:rPr lang="en-US" sz="1600" dirty="0" err="1" smtClean="0"/>
              <a:t>Icotinib</a:t>
            </a:r>
            <a:endParaRPr lang="en-US" sz="1600" dirty="0" smtClean="0"/>
          </a:p>
        </p:txBody>
      </p:sp>
      <p:sp>
        <p:nvSpPr>
          <p:cNvPr id="189" name="TextBox 188"/>
          <p:cNvSpPr txBox="1"/>
          <p:nvPr/>
        </p:nvSpPr>
        <p:spPr>
          <a:xfrm>
            <a:off x="7596336" y="260648"/>
            <a:ext cx="1393631" cy="338554"/>
          </a:xfrm>
          <a:prstGeom prst="rect">
            <a:avLst/>
          </a:prstGeom>
          <a:noFill/>
          <a:ln>
            <a:solidFill>
              <a:schemeClr val="accent2"/>
            </a:solidFill>
          </a:ln>
        </p:spPr>
        <p:txBody>
          <a:bodyPr wrap="none" rtlCol="0">
            <a:spAutoFit/>
          </a:bodyPr>
          <a:lstStyle/>
          <a:p>
            <a:r>
              <a:rPr lang="en-US" sz="1600" dirty="0" err="1" smtClean="0"/>
              <a:t>bevacizumab</a:t>
            </a:r>
            <a:endParaRPr lang="en-US" sz="1600" dirty="0"/>
          </a:p>
        </p:txBody>
      </p:sp>
      <p:sp>
        <p:nvSpPr>
          <p:cNvPr id="191" name="TextBox 190"/>
          <p:cNvSpPr txBox="1"/>
          <p:nvPr/>
        </p:nvSpPr>
        <p:spPr>
          <a:xfrm>
            <a:off x="4788024" y="836712"/>
            <a:ext cx="563638" cy="307777"/>
          </a:xfrm>
          <a:prstGeom prst="rect">
            <a:avLst/>
          </a:prstGeom>
          <a:noFill/>
        </p:spPr>
        <p:txBody>
          <a:bodyPr wrap="none" rtlCol="0">
            <a:spAutoFit/>
          </a:bodyPr>
          <a:lstStyle/>
          <a:p>
            <a:r>
              <a:rPr lang="en-US" sz="1400" dirty="0" smtClean="0"/>
              <a:t>HGF</a:t>
            </a:r>
            <a:endParaRPr lang="en-US" sz="1400" dirty="0"/>
          </a:p>
        </p:txBody>
      </p:sp>
      <p:sp>
        <p:nvSpPr>
          <p:cNvPr id="192" name="Rectangle 191"/>
          <p:cNvSpPr/>
          <p:nvPr/>
        </p:nvSpPr>
        <p:spPr>
          <a:xfrm>
            <a:off x="4211960" y="260648"/>
            <a:ext cx="1382310" cy="338554"/>
          </a:xfrm>
          <a:prstGeom prst="rect">
            <a:avLst/>
          </a:prstGeom>
          <a:ln>
            <a:solidFill>
              <a:schemeClr val="accent6"/>
            </a:solidFill>
          </a:ln>
        </p:spPr>
        <p:txBody>
          <a:bodyPr wrap="none">
            <a:spAutoFit/>
          </a:bodyPr>
          <a:lstStyle/>
          <a:p>
            <a:r>
              <a:rPr lang="en-US" sz="1600" dirty="0" err="1"/>
              <a:t>onartuzumab</a:t>
            </a:r>
            <a:endParaRPr lang="en-US" sz="1600" dirty="0"/>
          </a:p>
        </p:txBody>
      </p:sp>
      <p:sp>
        <p:nvSpPr>
          <p:cNvPr id="193" name="TextBox 192"/>
          <p:cNvSpPr txBox="1"/>
          <p:nvPr/>
        </p:nvSpPr>
        <p:spPr>
          <a:xfrm>
            <a:off x="1763688" y="260648"/>
            <a:ext cx="1119818" cy="338554"/>
          </a:xfrm>
          <a:prstGeom prst="rect">
            <a:avLst/>
          </a:prstGeom>
          <a:noFill/>
          <a:ln>
            <a:solidFill>
              <a:schemeClr val="accent2"/>
            </a:solidFill>
          </a:ln>
        </p:spPr>
        <p:txBody>
          <a:bodyPr wrap="none" rtlCol="0">
            <a:spAutoFit/>
          </a:bodyPr>
          <a:lstStyle/>
          <a:p>
            <a:r>
              <a:rPr lang="en-US" sz="1600" dirty="0" err="1" smtClean="0"/>
              <a:t>cetuximab</a:t>
            </a:r>
            <a:endParaRPr lang="en-US" sz="1600" dirty="0" smtClean="0"/>
          </a:p>
        </p:txBody>
      </p:sp>
      <p:sp>
        <p:nvSpPr>
          <p:cNvPr id="194" name="Rectangle 193"/>
          <p:cNvSpPr/>
          <p:nvPr/>
        </p:nvSpPr>
        <p:spPr>
          <a:xfrm>
            <a:off x="683568" y="3429000"/>
            <a:ext cx="1222510" cy="338554"/>
          </a:xfrm>
          <a:prstGeom prst="rect">
            <a:avLst/>
          </a:prstGeom>
          <a:ln>
            <a:solidFill>
              <a:schemeClr val="accent6"/>
            </a:solidFill>
          </a:ln>
        </p:spPr>
        <p:txBody>
          <a:bodyPr wrap="none">
            <a:spAutoFit/>
          </a:bodyPr>
          <a:lstStyle/>
          <a:p>
            <a:r>
              <a:rPr lang="en-US" sz="1600" dirty="0" err="1" smtClean="0"/>
              <a:t>selumetinib</a:t>
            </a:r>
            <a:endParaRPr lang="en-US" sz="1600" dirty="0"/>
          </a:p>
        </p:txBody>
      </p:sp>
      <p:sp>
        <p:nvSpPr>
          <p:cNvPr id="195" name="Rectangle 194"/>
          <p:cNvSpPr/>
          <p:nvPr/>
        </p:nvSpPr>
        <p:spPr>
          <a:xfrm>
            <a:off x="5940152" y="4941168"/>
            <a:ext cx="1199467" cy="584776"/>
          </a:xfrm>
          <a:prstGeom prst="rect">
            <a:avLst/>
          </a:prstGeom>
          <a:ln>
            <a:solidFill>
              <a:schemeClr val="accent6"/>
            </a:solidFill>
          </a:ln>
        </p:spPr>
        <p:txBody>
          <a:bodyPr wrap="none">
            <a:spAutoFit/>
          </a:bodyPr>
          <a:lstStyle/>
          <a:p>
            <a:r>
              <a:rPr lang="en-US" sz="1600" dirty="0" err="1" smtClean="0"/>
              <a:t>everolimus</a:t>
            </a:r>
            <a:endParaRPr lang="en-US" sz="1600" dirty="0" smtClean="0"/>
          </a:p>
          <a:p>
            <a:r>
              <a:rPr lang="en-US" sz="1600" dirty="0" smtClean="0"/>
              <a:t>sirolimus</a:t>
            </a:r>
            <a:endParaRPr lang="en-US" sz="1600" dirty="0"/>
          </a:p>
        </p:txBody>
      </p:sp>
      <p:sp>
        <p:nvSpPr>
          <p:cNvPr id="196" name="TextBox 195"/>
          <p:cNvSpPr txBox="1"/>
          <p:nvPr/>
        </p:nvSpPr>
        <p:spPr>
          <a:xfrm>
            <a:off x="1835696" y="1196752"/>
            <a:ext cx="1313681" cy="338554"/>
          </a:xfrm>
          <a:prstGeom prst="rect">
            <a:avLst/>
          </a:prstGeom>
          <a:noFill/>
          <a:ln>
            <a:solidFill>
              <a:schemeClr val="accent2"/>
            </a:solidFill>
          </a:ln>
        </p:spPr>
        <p:txBody>
          <a:bodyPr wrap="none" rtlCol="0">
            <a:spAutoFit/>
          </a:bodyPr>
          <a:lstStyle/>
          <a:p>
            <a:r>
              <a:rPr lang="en-US" sz="1600" dirty="0" err="1" smtClean="0"/>
              <a:t>trastuzumab</a:t>
            </a:r>
            <a:endParaRPr lang="en-US" sz="1600" dirty="0"/>
          </a:p>
        </p:txBody>
      </p:sp>
    </p:spTree>
    <p:extLst>
      <p:ext uri="{BB962C8B-B14F-4D97-AF65-F5344CB8AC3E}">
        <p14:creationId xmlns:p14="http://schemas.microsoft.com/office/powerpoint/2010/main" val="254950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6085</TotalTime>
  <Words>2194</Words>
  <Application>Microsoft Office PowerPoint</Application>
  <PresentationFormat>On-screen Show (4:3)</PresentationFormat>
  <Paragraphs>422</Paragraphs>
  <Slides>35</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1_Default Design</vt:lpstr>
      <vt:lpstr>Picture</vt:lpstr>
      <vt:lpstr>PowerPoint Presentation</vt:lpstr>
      <vt:lpstr>PowerPoint Presentation</vt:lpstr>
      <vt:lpstr>Standards – Analytical </vt:lpstr>
      <vt:lpstr>Overview</vt:lpstr>
      <vt:lpstr>Overview</vt:lpstr>
      <vt:lpstr>Lung cancer genetics – increasing complexity</vt:lpstr>
      <vt:lpstr>Lung cancer genetics – increasing complexity</vt:lpstr>
      <vt:lpstr>Lung cancer genetics – increasing complexity</vt:lpstr>
      <vt:lpstr>PowerPoint Presentation</vt:lpstr>
      <vt:lpstr>Overview</vt:lpstr>
      <vt:lpstr>Sample pathway</vt:lpstr>
      <vt:lpstr>Tissue selection</vt:lpstr>
      <vt:lpstr>DNA extraction</vt:lpstr>
      <vt:lpstr>Overview</vt:lpstr>
      <vt:lpstr>Current methods for mutation testing</vt:lpstr>
      <vt:lpstr>Molecular analysis of EGFR in NSCLC EQA </vt:lpstr>
      <vt:lpstr>Overview</vt:lpstr>
      <vt:lpstr>PowerPoint Presentation</vt:lpstr>
      <vt:lpstr>PowerPoint Presentation</vt:lpstr>
      <vt:lpstr>Whole Genome Sequencing</vt:lpstr>
      <vt:lpstr>PowerPoint Presentation</vt:lpstr>
      <vt:lpstr>Introducing new assays</vt:lpstr>
      <vt:lpstr>Overview</vt:lpstr>
      <vt:lpstr>Size matters?</vt:lpstr>
      <vt:lpstr>PowerPoint Presentation</vt:lpstr>
      <vt:lpstr>PowerPoint Presentation</vt:lpstr>
      <vt:lpstr>Overview</vt:lpstr>
      <vt:lpstr>Colorectal Cancer</vt:lpstr>
      <vt:lpstr>EGFR pathway</vt:lpstr>
      <vt:lpstr>PowerPoint Presentation</vt:lpstr>
      <vt:lpstr>Testing Strategy (Di Nicolantonio et al., PLOS One 2009)</vt:lpstr>
      <vt:lpstr>UK KRAS testing rates lag far behind our EU peers </vt:lpstr>
      <vt:lpstr>PowerPoint Presentation</vt:lpstr>
      <vt:lpstr>Conclusions</vt:lpstr>
      <vt:lpstr>Thank you!</vt:lpstr>
    </vt:vector>
  </TitlesOfParts>
  <Company>University of Warwick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Services</dc:creator>
  <cp:lastModifiedBy>Ann Bassom</cp:lastModifiedBy>
  <cp:revision>215</cp:revision>
  <cp:lastPrinted>2013-07-24T15:36:38Z</cp:lastPrinted>
  <dcterms:created xsi:type="dcterms:W3CDTF">2007-01-30T10:26:08Z</dcterms:created>
  <dcterms:modified xsi:type="dcterms:W3CDTF">2013-09-25T15:09:24Z</dcterms:modified>
</cp:coreProperties>
</file>