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handoutMasterIdLst>
    <p:handoutMasterId r:id="rId15"/>
  </p:handoutMasterIdLst>
  <p:sldIdLst>
    <p:sldId id="257" r:id="rId5"/>
    <p:sldId id="389" r:id="rId6"/>
    <p:sldId id="317" r:id="rId7"/>
    <p:sldId id="384" r:id="rId8"/>
    <p:sldId id="279" r:id="rId9"/>
    <p:sldId id="278" r:id="rId10"/>
    <p:sldId id="272" r:id="rId11"/>
    <p:sldId id="268" r:id="rId12"/>
    <p:sldId id="39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62" d="100"/>
          <a:sy n="62" d="100"/>
        </p:scale>
        <p:origin x="792" y="5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a:lstStyle/>
        <a:p>
          <a:endParaRPr lang="en-US"/>
        </a:p>
      </dgm:t>
    </dgm:pt>
    <dgm:pt modelId="{4259F840-24E7-476F-9F30-482E46395856}">
      <dgm:prSet phldrT="[Text]" custT="1"/>
      <dgm:spPr/>
      <dgm:t>
        <a:bodyPr/>
        <a:lstStyle/>
        <a:p>
          <a:r>
            <a:rPr lang="en-US" sz="1800" dirty="0">
              <a:latin typeface="+mn-lt"/>
            </a:rPr>
            <a:t>Day 1</a:t>
          </a:r>
        </a:p>
      </dgm:t>
    </dgm:pt>
    <dgm:pt modelId="{FCE8068D-7E50-4749-A8D0-ADEDAC5637B3}" type="parTrans" cxnId="{42EE41D1-3C16-4937-BB38-B076896C09A0}">
      <dgm:prSet/>
      <dgm:spPr/>
      <dgm:t>
        <a:bodyPr/>
        <a:lstStyle/>
        <a:p>
          <a:endParaRPr lang="en-US" sz="1800">
            <a:latin typeface="+mn-lt"/>
          </a:endParaRPr>
        </a:p>
      </dgm:t>
    </dgm:pt>
    <dgm:pt modelId="{DCC444A4-F20A-48F5-A61E-47BFFF185A57}" type="sibTrans" cxnId="{42EE41D1-3C16-4937-BB38-B076896C09A0}">
      <dgm:prSet/>
      <dgm:spPr/>
      <dgm:t>
        <a:bodyPr/>
        <a:lstStyle/>
        <a:p>
          <a:endParaRPr lang="en-US" sz="1800">
            <a:latin typeface="+mn-lt"/>
          </a:endParaRPr>
        </a:p>
      </dgm:t>
    </dgm:pt>
    <dgm:pt modelId="{B54C8F6C-BE1E-4EAB-B7A0-48DE01FFAA36}">
      <dgm:prSet phldrT="[Text]" custT="1"/>
      <dgm:spPr/>
      <dgm:t>
        <a:bodyPr/>
        <a:lstStyle/>
        <a:p>
          <a:pPr>
            <a:buFont typeface="Symbol" panose="05050102010706020507" pitchFamily="18" charset="2"/>
            <a:buChar char=""/>
          </a:pPr>
          <a:r>
            <a:rPr lang="en-US" sz="1800" dirty="0">
              <a:latin typeface="+mn-lt"/>
            </a:rPr>
            <a:t>Referral made and safety netting code applied</a:t>
          </a:r>
        </a:p>
      </dgm:t>
    </dgm:pt>
    <dgm:pt modelId="{8DE7CD45-B7C0-432E-B819-6A7D97E31315}" type="parTrans" cxnId="{770CA1CC-3DDD-451E-AE83-A71CA570260C}">
      <dgm:prSet/>
      <dgm:spPr/>
      <dgm:t>
        <a:bodyPr/>
        <a:lstStyle/>
        <a:p>
          <a:endParaRPr lang="en-US" sz="1800">
            <a:latin typeface="+mn-lt"/>
          </a:endParaRPr>
        </a:p>
      </dgm:t>
    </dgm:pt>
    <dgm:pt modelId="{C33B8BEF-A818-4A2F-A99A-E2B29895E184}" type="sibTrans" cxnId="{770CA1CC-3DDD-451E-AE83-A71CA570260C}">
      <dgm:prSet/>
      <dgm:spPr/>
      <dgm:t>
        <a:bodyPr/>
        <a:lstStyle/>
        <a:p>
          <a:endParaRPr lang="en-US" sz="1800">
            <a:latin typeface="+mn-lt"/>
          </a:endParaRPr>
        </a:p>
      </dgm:t>
    </dgm:pt>
    <dgm:pt modelId="{A4C0B4E4-70AD-4901-9E3F-7EA25DD6DAA1}">
      <dgm:prSet phldrT="[Text]" custT="1"/>
      <dgm:spPr/>
      <dgm:t>
        <a:bodyPr/>
        <a:lstStyle/>
        <a:p>
          <a:pPr>
            <a:buFont typeface="Symbol" panose="05050102010706020507" pitchFamily="18" charset="2"/>
            <a:buChar char=""/>
          </a:pPr>
          <a:r>
            <a:rPr lang="en-US" sz="1800" dirty="0">
              <a:latin typeface="+mn-lt"/>
            </a:rPr>
            <a:t>Diary entry ran – check records for any appointment info </a:t>
          </a:r>
        </a:p>
      </dgm:t>
    </dgm:pt>
    <dgm:pt modelId="{701D9033-BAD3-4299-933F-A47AFDC2ECD0}" type="parTrans" cxnId="{5E74CB62-E52E-4CEE-8AA1-9812BFC0D67E}">
      <dgm:prSet/>
      <dgm:spPr/>
      <dgm:t>
        <a:bodyPr/>
        <a:lstStyle/>
        <a:p>
          <a:endParaRPr lang="en-US" sz="1800">
            <a:latin typeface="+mn-lt"/>
          </a:endParaRPr>
        </a:p>
      </dgm:t>
    </dgm:pt>
    <dgm:pt modelId="{657DB10D-2517-48AA-B970-6D815DBD4123}" type="sibTrans" cxnId="{5E74CB62-E52E-4CEE-8AA1-9812BFC0D67E}">
      <dgm:prSet/>
      <dgm:spPr/>
      <dgm:t>
        <a:bodyPr/>
        <a:lstStyle/>
        <a:p>
          <a:endParaRPr lang="en-US" sz="1800">
            <a:latin typeface="+mn-lt"/>
          </a:endParaRPr>
        </a:p>
      </dgm:t>
    </dgm:pt>
    <dgm:pt modelId="{87BF7896-20EA-4E8F-B6F4-A34EC5C9CB50}">
      <dgm:prSet phldrT="[Text]" custT="1"/>
      <dgm:spPr/>
      <dgm:t>
        <a:bodyPr/>
        <a:lstStyle/>
        <a:p>
          <a:r>
            <a:rPr lang="en-US" sz="1800" dirty="0">
              <a:latin typeface="+mn-lt"/>
            </a:rPr>
            <a:t>Day 14-21</a:t>
          </a:r>
        </a:p>
      </dgm:t>
    </dgm:pt>
    <dgm:pt modelId="{05E47BA5-F724-4AEE-9B5B-401F18E028E6}" type="parTrans" cxnId="{92330C11-C197-4512-BDA4-8D8A69AF7D1C}">
      <dgm:prSet/>
      <dgm:spPr/>
      <dgm:t>
        <a:bodyPr/>
        <a:lstStyle/>
        <a:p>
          <a:endParaRPr lang="en-US" sz="1800">
            <a:latin typeface="+mn-lt"/>
          </a:endParaRPr>
        </a:p>
      </dgm:t>
    </dgm:pt>
    <dgm:pt modelId="{D63CE73E-35DE-48C3-8753-7648BC953C0D}" type="sibTrans" cxnId="{92330C11-C197-4512-BDA4-8D8A69AF7D1C}">
      <dgm:prSet/>
      <dgm:spPr/>
      <dgm:t>
        <a:bodyPr/>
        <a:lstStyle/>
        <a:p>
          <a:endParaRPr lang="en-US" sz="1800">
            <a:latin typeface="+mn-lt"/>
          </a:endParaRPr>
        </a:p>
      </dgm:t>
    </dgm:pt>
    <dgm:pt modelId="{43CBB0A2-9D75-4264-8A30-3E8974B40658}">
      <dgm:prSet phldrT="[Text]" custT="1"/>
      <dgm:spPr/>
      <dgm:t>
        <a:bodyPr/>
        <a:lstStyle/>
        <a:p>
          <a:pPr>
            <a:buFont typeface="Symbol" panose="05050102010706020507" pitchFamily="18" charset="2"/>
            <a:buChar char=""/>
          </a:pPr>
          <a:r>
            <a:rPr lang="en-US" sz="1800" dirty="0"/>
            <a:t>Check records for any correspondence - chase</a:t>
          </a:r>
          <a:endParaRPr lang="en-US" sz="1800" dirty="0">
            <a:latin typeface="+mn-lt"/>
          </a:endParaRPr>
        </a:p>
      </dgm:t>
    </dgm:pt>
    <dgm:pt modelId="{F806E590-5F8E-48A1-96AC-9E738290D2ED}" type="parTrans" cxnId="{4D2DF581-8128-4440-9E51-29109DC6ED52}">
      <dgm:prSet/>
      <dgm:spPr/>
      <dgm:t>
        <a:bodyPr/>
        <a:lstStyle/>
        <a:p>
          <a:endParaRPr lang="en-US" sz="1800">
            <a:latin typeface="+mn-lt"/>
          </a:endParaRPr>
        </a:p>
      </dgm:t>
    </dgm:pt>
    <dgm:pt modelId="{20F77EFB-335C-4BC3-AD95-8421EDF343E6}" type="sibTrans" cxnId="{4D2DF581-8128-4440-9E51-29109DC6ED52}">
      <dgm:prSet/>
      <dgm:spPr/>
      <dgm:t>
        <a:bodyPr/>
        <a:lstStyle/>
        <a:p>
          <a:endParaRPr lang="en-US" sz="1800">
            <a:latin typeface="+mn-lt"/>
          </a:endParaRPr>
        </a:p>
      </dgm:t>
    </dgm:pt>
    <dgm:pt modelId="{3DE6FF16-CA4D-4D34-ABEB-8BE6A40B5E52}">
      <dgm:prSet phldrT="[Text]" custT="1"/>
      <dgm:spPr/>
      <dgm:t>
        <a:bodyPr/>
        <a:lstStyle/>
        <a:p>
          <a:pPr>
            <a:buFont typeface="Symbol" panose="05050102010706020507" pitchFamily="18" charset="2"/>
            <a:buChar char=""/>
          </a:pPr>
          <a:r>
            <a:rPr lang="en-US" sz="1800" dirty="0">
              <a:latin typeface="+mn-lt"/>
            </a:rPr>
            <a:t>Day 21-31</a:t>
          </a:r>
        </a:p>
      </dgm:t>
    </dgm:pt>
    <dgm:pt modelId="{DA9CCCCB-8206-4757-82C8-F885E9D238B5}" type="parTrans" cxnId="{636DE8C5-F706-4BA5-855F-85FD2239E2BE}">
      <dgm:prSet/>
      <dgm:spPr/>
      <dgm:t>
        <a:bodyPr/>
        <a:lstStyle/>
        <a:p>
          <a:endParaRPr lang="en-US" sz="1800"/>
        </a:p>
      </dgm:t>
    </dgm:pt>
    <dgm:pt modelId="{986162A7-6F89-4679-B40E-33A17DA21B73}" type="sibTrans" cxnId="{636DE8C5-F706-4BA5-855F-85FD2239E2BE}">
      <dgm:prSet/>
      <dgm:spPr/>
      <dgm:t>
        <a:bodyPr/>
        <a:lstStyle/>
        <a:p>
          <a:endParaRPr lang="en-US" sz="1800"/>
        </a:p>
      </dgm:t>
    </dgm:pt>
    <dgm:pt modelId="{AC76BE15-3E8A-498B-91BD-CF772C26B6F1}">
      <dgm:prSet phldrT="[Text]" custT="1"/>
      <dgm:spPr/>
      <dgm:t>
        <a:bodyPr/>
        <a:lstStyle/>
        <a:p>
          <a:pPr>
            <a:buFont typeface="Symbol" panose="05050102010706020507" pitchFamily="18" charset="2"/>
            <a:buChar char=""/>
          </a:pPr>
          <a:r>
            <a:rPr lang="en-US" sz="1800" dirty="0">
              <a:latin typeface="+mn-lt"/>
            </a:rPr>
            <a:t>Day 60</a:t>
          </a:r>
        </a:p>
      </dgm:t>
    </dgm:pt>
    <dgm:pt modelId="{00CCB400-064A-4EF5-9806-9534D9AC69AD}" type="parTrans" cxnId="{140A4778-8248-44DE-B78A-23C578A77D7E}">
      <dgm:prSet/>
      <dgm:spPr/>
      <dgm:t>
        <a:bodyPr/>
        <a:lstStyle/>
        <a:p>
          <a:endParaRPr lang="en-US" sz="1800"/>
        </a:p>
      </dgm:t>
    </dgm:pt>
    <dgm:pt modelId="{662A3D6E-7238-444F-BC0B-C7A4321261DB}" type="sibTrans" cxnId="{140A4778-8248-44DE-B78A-23C578A77D7E}">
      <dgm:prSet/>
      <dgm:spPr/>
      <dgm:t>
        <a:bodyPr/>
        <a:lstStyle/>
        <a:p>
          <a:endParaRPr lang="en-US" sz="1800"/>
        </a:p>
      </dgm:t>
    </dgm:pt>
    <dgm:pt modelId="{73820394-2159-4075-9E6F-217263B07F8B}">
      <dgm:prSet phldrT="[Text]" custT="1"/>
      <dgm:spPr/>
      <dgm:t>
        <a:bodyPr/>
        <a:lstStyle/>
        <a:p>
          <a:pPr>
            <a:buFont typeface="Symbol" panose="05050102010706020507" pitchFamily="18" charset="2"/>
            <a:buChar char=""/>
          </a:pPr>
          <a:r>
            <a:rPr lang="en-US" sz="1800" dirty="0"/>
            <a:t>Ensure GP has contacted patient for their informal cancer care review chat and check CCR diary entry is in place. </a:t>
          </a:r>
          <a:endParaRPr lang="en-US" sz="1800" dirty="0">
            <a:latin typeface="+mn-lt"/>
          </a:endParaRPr>
        </a:p>
      </dgm:t>
    </dgm:pt>
    <dgm:pt modelId="{A861A835-3A0D-4B09-8870-87D7FDC7B27F}" type="parTrans" cxnId="{19CF03A0-47BE-4ABD-A62C-A27E16D6C5A3}">
      <dgm:prSet/>
      <dgm:spPr/>
      <dgm:t>
        <a:bodyPr/>
        <a:lstStyle/>
        <a:p>
          <a:endParaRPr lang="en-US" sz="1800"/>
        </a:p>
      </dgm:t>
    </dgm:pt>
    <dgm:pt modelId="{D383A36B-470D-499F-AE13-85A6B2495524}" type="sibTrans" cxnId="{19CF03A0-47BE-4ABD-A62C-A27E16D6C5A3}">
      <dgm:prSet/>
      <dgm:spPr/>
      <dgm:t>
        <a:bodyPr/>
        <a:lstStyle/>
        <a:p>
          <a:endParaRPr lang="en-US" sz="1800"/>
        </a:p>
      </dgm:t>
    </dgm:pt>
    <dgm:pt modelId="{C032D242-8D23-4EEC-A10A-7B0691E5A409}">
      <dgm:prSet phldrT="[Text]" custT="1"/>
      <dgm:spPr/>
      <dgm:t>
        <a:bodyPr/>
        <a:lstStyle/>
        <a:p>
          <a:pPr>
            <a:buFont typeface="Symbol" panose="05050102010706020507" pitchFamily="18" charset="2"/>
            <a:buChar char=""/>
          </a:pPr>
          <a:r>
            <a:rPr lang="en-US" sz="1800" dirty="0"/>
            <a:t>All coding complete via templates: any diary entries either extended or deleted depending on outcome. OR Cancer Diagnosis letter sent. </a:t>
          </a:r>
          <a:endParaRPr lang="en-US" sz="1800" dirty="0">
            <a:latin typeface="+mn-lt"/>
          </a:endParaRPr>
        </a:p>
      </dgm:t>
    </dgm:pt>
    <dgm:pt modelId="{167DA838-BF1F-42A4-81E8-806F40795A14}" type="parTrans" cxnId="{D9403C73-FB83-47D6-85AE-067D49ED63F2}">
      <dgm:prSet/>
      <dgm:spPr/>
      <dgm:t>
        <a:bodyPr/>
        <a:lstStyle/>
        <a:p>
          <a:endParaRPr lang="en-US" sz="1800"/>
        </a:p>
      </dgm:t>
    </dgm:pt>
    <dgm:pt modelId="{7EFA60CA-572D-434D-B452-A4ACBAEB4D2C}" type="sibTrans" cxnId="{D9403C73-FB83-47D6-85AE-067D49ED63F2}">
      <dgm:prSet/>
      <dgm:spPr/>
      <dgm:t>
        <a:bodyPr/>
        <a:lstStyle/>
        <a:p>
          <a:endParaRPr lang="en-US" sz="1800"/>
        </a:p>
      </dgm:t>
    </dgm:pt>
    <dgm:pt modelId="{E4033A39-DCC4-4038-9562-AEDDBBB37A99}">
      <dgm:prSet phldrT="[Text]" custT="1"/>
      <dgm:spPr/>
      <dgm:t>
        <a:bodyPr/>
        <a:lstStyle/>
        <a:p>
          <a:r>
            <a:rPr lang="en-US" sz="1800" dirty="0">
              <a:latin typeface="+mn-lt"/>
            </a:rPr>
            <a:t>Day 10</a:t>
          </a:r>
        </a:p>
      </dgm:t>
    </dgm:pt>
    <dgm:pt modelId="{80AB0E5B-0C58-465D-A545-5B21133D2849}" type="sibTrans" cxnId="{32EF2862-2950-4DF8-BEA8-CD19460CCA31}">
      <dgm:prSet/>
      <dgm:spPr/>
      <dgm:t>
        <a:bodyPr/>
        <a:lstStyle/>
        <a:p>
          <a:endParaRPr lang="en-US" sz="1800">
            <a:latin typeface="+mn-lt"/>
          </a:endParaRPr>
        </a:p>
      </dgm:t>
    </dgm:pt>
    <dgm:pt modelId="{048EEAE6-78BA-4B00-B7BB-9C22DBB1E8F4}" type="parTrans" cxnId="{32EF2862-2950-4DF8-BEA8-CD19460CCA31}">
      <dgm:prSet/>
      <dgm:spPr/>
      <dgm:t>
        <a:bodyPr/>
        <a:lstStyle/>
        <a:p>
          <a:endParaRPr lang="en-US" sz="1800">
            <a:latin typeface="+mn-lt"/>
          </a:endParaRPr>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34223" y="1011950"/>
          <a:ext cx="397986" cy="1955960"/>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Day 1</a:t>
          </a:r>
        </a:p>
      </dsp:txBody>
      <dsp:txXfrm rot="5400000">
        <a:off x="674664" y="1810365"/>
        <a:ext cx="1936532" cy="359130"/>
      </dsp:txXfrm>
    </dsp:sp>
    <dsp:sp modelId="{45A02F84-C6CB-43F5-AEE4-3EA66C2BD25F}">
      <dsp:nvSpPr>
        <dsp:cNvPr id="0" name=""/>
        <dsp:cNvSpPr/>
      </dsp:nvSpPr>
      <dsp:spPr>
        <a:xfrm>
          <a:off x="3249"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Referral made and safety netting code applied</a:t>
          </a:r>
        </a:p>
      </dsp:txBody>
      <dsp:txXfrm>
        <a:off x="3249" y="0"/>
        <a:ext cx="3259934" cy="1392951"/>
      </dsp:txXfrm>
    </dsp:sp>
    <dsp:sp modelId="{6BA46904-CB7C-4538-BD49-D3891EF19552}">
      <dsp:nvSpPr>
        <dsp:cNvPr id="0" name=""/>
        <dsp:cNvSpPr/>
      </dsp:nvSpPr>
      <dsp:spPr>
        <a:xfrm>
          <a:off x="1633216" y="1472548"/>
          <a:ext cx="0" cy="31838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93417" y="1392951"/>
          <a:ext cx="79597" cy="7959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611196" y="1790937"/>
          <a:ext cx="1955960" cy="397986"/>
        </a:xfrm>
        <a:prstGeom prst="rect">
          <a:avLst/>
        </a:prstGeom>
        <a:solidFill>
          <a:schemeClr val="accent5">
            <a:hueOff val="90002"/>
            <a:satOff val="2173"/>
            <a:lumOff val="-10490"/>
            <a:alphaOff val="0"/>
          </a:schemeClr>
        </a:solidFill>
        <a:ln w="12700" cap="flat" cmpd="sng" algn="ctr">
          <a:solidFill>
            <a:schemeClr val="accent5">
              <a:hueOff val="90002"/>
              <a:satOff val="2173"/>
              <a:lumOff val="-10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Day 10</a:t>
          </a:r>
        </a:p>
      </dsp:txBody>
      <dsp:txXfrm>
        <a:off x="2611196" y="1790937"/>
        <a:ext cx="1955960" cy="397986"/>
      </dsp:txXfrm>
    </dsp:sp>
    <dsp:sp modelId="{FEBD3C2A-A340-470A-A475-AE614EA07678}">
      <dsp:nvSpPr>
        <dsp:cNvPr id="0" name=""/>
        <dsp:cNvSpPr/>
      </dsp:nvSpPr>
      <dsp:spPr>
        <a:xfrm>
          <a:off x="1959209"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Diary entry ran – check records for any appointment info </a:t>
          </a:r>
        </a:p>
      </dsp:txBody>
      <dsp:txXfrm>
        <a:off x="1959209" y="2586910"/>
        <a:ext cx="3259934" cy="1392951"/>
      </dsp:txXfrm>
    </dsp:sp>
    <dsp:sp modelId="{080474C8-0FEA-4FD1-97F1-0978CFB4A37F}">
      <dsp:nvSpPr>
        <dsp:cNvPr id="0" name=""/>
        <dsp:cNvSpPr/>
      </dsp:nvSpPr>
      <dsp:spPr>
        <a:xfrm>
          <a:off x="3589176" y="2188924"/>
          <a:ext cx="0" cy="31838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549378" y="2507313"/>
          <a:ext cx="79597" cy="79597"/>
        </a:xfrm>
        <a:prstGeom prst="ellipse">
          <a:avLst/>
        </a:prstGeom>
        <a:solidFill>
          <a:schemeClr val="accent5">
            <a:hueOff val="90002"/>
            <a:satOff val="2173"/>
            <a:lumOff val="-10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567157" y="1790937"/>
          <a:ext cx="1955960" cy="397986"/>
        </a:xfrm>
        <a:prstGeom prst="rect">
          <a:avLst/>
        </a:prstGeom>
        <a:solidFill>
          <a:schemeClr val="accent5">
            <a:hueOff val="180003"/>
            <a:satOff val="4346"/>
            <a:lumOff val="-20980"/>
            <a:alphaOff val="0"/>
          </a:schemeClr>
        </a:solidFill>
        <a:ln w="12700" cap="flat" cmpd="sng" algn="ctr">
          <a:solidFill>
            <a:schemeClr val="accent5">
              <a:hueOff val="180003"/>
              <a:satOff val="4346"/>
              <a:lumOff val="-20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a:latin typeface="+mn-lt"/>
            </a:rPr>
            <a:t>Day 14-21</a:t>
          </a:r>
        </a:p>
      </dsp:txBody>
      <dsp:txXfrm>
        <a:off x="4567157" y="1790937"/>
        <a:ext cx="1955960" cy="397986"/>
      </dsp:txXfrm>
    </dsp:sp>
    <dsp:sp modelId="{80CDBBF8-C6B4-4166-87C1-DC9120CC7586}">
      <dsp:nvSpPr>
        <dsp:cNvPr id="0" name=""/>
        <dsp:cNvSpPr/>
      </dsp:nvSpPr>
      <dsp:spPr>
        <a:xfrm>
          <a:off x="3915170"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Check records for any correspondence - chase</a:t>
          </a:r>
          <a:endParaRPr lang="en-US" sz="1800" kern="1200" dirty="0">
            <a:latin typeface="+mn-lt"/>
          </a:endParaRPr>
        </a:p>
      </dsp:txBody>
      <dsp:txXfrm>
        <a:off x="3915170" y="0"/>
        <a:ext cx="3259934" cy="1392951"/>
      </dsp:txXfrm>
    </dsp:sp>
    <dsp:sp modelId="{89759DE5-9F8A-470E-A6D8-F13BB4DEE93D}">
      <dsp:nvSpPr>
        <dsp:cNvPr id="0" name=""/>
        <dsp:cNvSpPr/>
      </dsp:nvSpPr>
      <dsp:spPr>
        <a:xfrm>
          <a:off x="5545137" y="1472548"/>
          <a:ext cx="0" cy="31838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505338" y="1392951"/>
          <a:ext cx="79597" cy="79597"/>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6523117" y="1790937"/>
          <a:ext cx="1955960" cy="397986"/>
        </a:xfrm>
        <a:prstGeom prst="rect">
          <a:avLst/>
        </a:prstGeom>
        <a:solidFill>
          <a:schemeClr val="accent5">
            <a:hueOff val="270005"/>
            <a:satOff val="6519"/>
            <a:lumOff val="-31471"/>
            <a:alphaOff val="0"/>
          </a:schemeClr>
        </a:solidFill>
        <a:ln w="12700" cap="flat" cmpd="sng" algn="ctr">
          <a:solidFill>
            <a:schemeClr val="accent5">
              <a:hueOff val="270005"/>
              <a:satOff val="6519"/>
              <a:lumOff val="-3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Day 21-31</a:t>
          </a:r>
        </a:p>
      </dsp:txBody>
      <dsp:txXfrm>
        <a:off x="6523117" y="1790937"/>
        <a:ext cx="1955960" cy="397986"/>
      </dsp:txXfrm>
    </dsp:sp>
    <dsp:sp modelId="{1BB5FD64-47F9-47A3-911F-535BFE17A3B9}">
      <dsp:nvSpPr>
        <dsp:cNvPr id="0" name=""/>
        <dsp:cNvSpPr/>
      </dsp:nvSpPr>
      <dsp:spPr>
        <a:xfrm>
          <a:off x="5871130" y="258691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All coding complete via templates: any diary entries either extended or deleted depending on outcome. OR Cancer Diagnosis letter sent. </a:t>
          </a:r>
          <a:endParaRPr lang="en-US" sz="1800" kern="1200" dirty="0">
            <a:latin typeface="+mn-lt"/>
          </a:endParaRPr>
        </a:p>
      </dsp:txBody>
      <dsp:txXfrm>
        <a:off x="5871130" y="2586910"/>
        <a:ext cx="3259934" cy="1392951"/>
      </dsp:txXfrm>
    </dsp:sp>
    <dsp:sp modelId="{FE9B27EB-7AC7-485A-9A55-41E8118F9EAF}">
      <dsp:nvSpPr>
        <dsp:cNvPr id="0" name=""/>
        <dsp:cNvSpPr/>
      </dsp:nvSpPr>
      <dsp:spPr>
        <a:xfrm>
          <a:off x="7501098" y="2188924"/>
          <a:ext cx="0" cy="31838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7461299" y="2507313"/>
          <a:ext cx="79597" cy="79597"/>
        </a:xfrm>
        <a:prstGeom prst="ellipse">
          <a:avLst/>
        </a:prstGeom>
        <a:solidFill>
          <a:schemeClr val="accent5">
            <a:hueOff val="270005"/>
            <a:satOff val="6519"/>
            <a:lumOff val="-3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9258065" y="1011950"/>
          <a:ext cx="397986" cy="1955960"/>
        </a:xfrm>
        <a:prstGeom prst="round2SameRect">
          <a:avLst/>
        </a:prstGeom>
        <a:solidFill>
          <a:schemeClr val="accent5">
            <a:hueOff val="360006"/>
            <a:satOff val="8692"/>
            <a:lumOff val="-41961"/>
            <a:alphaOff val="0"/>
          </a:schemeClr>
        </a:solidFill>
        <a:ln w="12700" cap="flat" cmpd="sng" algn="ctr">
          <a:solidFill>
            <a:schemeClr val="accent5">
              <a:hueOff val="360006"/>
              <a:satOff val="8692"/>
              <a:lumOff val="-4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latin typeface="+mn-lt"/>
            </a:rPr>
            <a:t>Day 60</a:t>
          </a:r>
        </a:p>
      </dsp:txBody>
      <dsp:txXfrm rot="-5400000">
        <a:off x="8479078" y="1810365"/>
        <a:ext cx="1936532" cy="359130"/>
      </dsp:txXfrm>
    </dsp:sp>
    <dsp:sp modelId="{1FA3C236-5719-4A33-A6BB-80FA85F940E3}">
      <dsp:nvSpPr>
        <dsp:cNvPr id="0" name=""/>
        <dsp:cNvSpPr/>
      </dsp:nvSpPr>
      <dsp:spPr>
        <a:xfrm>
          <a:off x="7827091" y="0"/>
          <a:ext cx="3259934" cy="1392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kern="1200" dirty="0"/>
            <a:t>Ensure GP has contacted patient for their informal cancer care review chat and check CCR diary entry is in place. </a:t>
          </a:r>
          <a:endParaRPr lang="en-US" sz="1800" kern="1200" dirty="0">
            <a:latin typeface="+mn-lt"/>
          </a:endParaRPr>
        </a:p>
      </dsp:txBody>
      <dsp:txXfrm>
        <a:off x="7827091" y="0"/>
        <a:ext cx="3259934" cy="1392951"/>
      </dsp:txXfrm>
    </dsp:sp>
    <dsp:sp modelId="{18F1C823-9ACD-4FCD-8102-F468DCE57A45}">
      <dsp:nvSpPr>
        <dsp:cNvPr id="0" name=""/>
        <dsp:cNvSpPr/>
      </dsp:nvSpPr>
      <dsp:spPr>
        <a:xfrm>
          <a:off x="9457058" y="1472548"/>
          <a:ext cx="0" cy="31838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9417260" y="1392951"/>
          <a:ext cx="79597" cy="79597"/>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9/13/2021</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DC0559-D619-4E56-BF6F-3712370C2150}" type="slidenum">
              <a:rPr lang="en-US" smtClean="0"/>
              <a:t>7</a:t>
            </a:fld>
            <a:endParaRPr lang="en-US"/>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3963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8873410" y="1183802"/>
            <a:ext cx="3318589" cy="2384898"/>
          </a:xfrm>
        </p:spPr>
        <p:txBody>
          <a:bodyPr anchor="b" anchorCtr="0">
            <a:normAutofit fontScale="90000"/>
          </a:bodyPr>
          <a:lstStyle/>
          <a:p>
            <a:r>
              <a:rPr lang="en-US" dirty="0">
                <a:latin typeface="Corbel" panose="020B0503020204020204" pitchFamily="34" charset="0"/>
              </a:rPr>
              <a:t>2ww Cancer Safety Netting Process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8661"/>
            <a:ext cx="8263156" cy="688411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8873410" y="3573106"/>
            <a:ext cx="3565524" cy="1731963"/>
          </a:xfrm>
        </p:spPr>
        <p:txBody>
          <a:bodyPr>
            <a:normAutofit/>
          </a:bodyPr>
          <a:lstStyle/>
          <a:p>
            <a:r>
              <a:rPr lang="en-US" dirty="0">
                <a:latin typeface="Corbel" panose="020B0503020204020204" pitchFamily="34" charset="0"/>
              </a:rPr>
              <a:t>Kelly Hardy</a:t>
            </a:r>
            <a:br>
              <a:rPr lang="en-US" dirty="0">
                <a:latin typeface="Corbel" panose="020B0503020204020204" pitchFamily="34" charset="0"/>
              </a:rPr>
            </a:br>
            <a:r>
              <a:rPr lang="en-US" dirty="0">
                <a:latin typeface="Corbel" panose="020B0503020204020204" pitchFamily="34" charset="0"/>
              </a:rPr>
              <a:t>Practice Manager</a:t>
            </a:r>
          </a:p>
        </p:txBody>
      </p:sp>
      <p:pic>
        <p:nvPicPr>
          <p:cNvPr id="5" name="Picture 4" descr="Logo&#10;&#10;Description automatically generated">
            <a:extLst>
              <a:ext uri="{FF2B5EF4-FFF2-40B4-BE49-F238E27FC236}">
                <a16:creationId xmlns:a16="http://schemas.microsoft.com/office/drawing/2014/main" id="{699DFC8D-70A6-4649-9B7F-9B6D7600B4EC}"/>
              </a:ext>
            </a:extLst>
          </p:cNvPr>
          <p:cNvPicPr>
            <a:picLocks noChangeAspect="1"/>
          </p:cNvPicPr>
          <p:nvPr/>
        </p:nvPicPr>
        <p:blipFill>
          <a:blip r:embed="rId4"/>
          <a:stretch>
            <a:fillRect/>
          </a:stretch>
        </p:blipFill>
        <p:spPr>
          <a:xfrm>
            <a:off x="8873412" y="3655"/>
            <a:ext cx="3318588" cy="1047896"/>
          </a:xfrm>
          <a:prstGeom prst="rect">
            <a:avLst/>
          </a:prstGeom>
        </p:spPr>
      </p:pic>
    </p:spTree>
    <p:extLst>
      <p:ext uri="{BB962C8B-B14F-4D97-AF65-F5344CB8AC3E}">
        <p14:creationId xmlns:p14="http://schemas.microsoft.com/office/powerpoint/2010/main" val="75281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5321430" cy="1997855"/>
          </a:xfrm>
        </p:spPr>
        <p:txBody>
          <a:bodyPr anchor="t"/>
          <a:lstStyle/>
          <a:p>
            <a:r>
              <a:rPr lang="en-US" dirty="0">
                <a:latin typeface="Corbel" panose="020B0503020204020204" pitchFamily="34" charset="0"/>
              </a:rPr>
              <a:t>Why safety netting is important</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293615" y="2055303"/>
            <a:ext cx="4915313" cy="4070559"/>
          </a:xfrm>
        </p:spPr>
        <p:txBody>
          <a:bodyPr/>
          <a:lstStyle/>
          <a:p>
            <a:r>
              <a:rPr lang="en-US" dirty="0">
                <a:latin typeface="Corbel" panose="020B0503020204020204" pitchFamily="34" charset="0"/>
              </a:rPr>
              <a:t>&gt;Essential process to help manage uncertainty in management of patient and to organise follow up. </a:t>
            </a:r>
          </a:p>
          <a:p>
            <a:r>
              <a:rPr lang="en-US" dirty="0">
                <a:latin typeface="Corbel" panose="020B0503020204020204" pitchFamily="34" charset="0"/>
              </a:rPr>
              <a:t>&gt;Patients informed of when why and how. </a:t>
            </a:r>
          </a:p>
          <a:p>
            <a:r>
              <a:rPr lang="en-US" dirty="0">
                <a:latin typeface="Corbel" panose="020B0503020204020204" pitchFamily="34" charset="0"/>
              </a:rPr>
              <a:t>&gt;Use process for all urgent referrals including FIT / CT / Radiology and Scopes etc. </a:t>
            </a:r>
          </a:p>
          <a:p>
            <a:r>
              <a:rPr lang="en-US" dirty="0">
                <a:latin typeface="Corbel" panose="020B0503020204020204" pitchFamily="34" charset="0"/>
              </a:rPr>
              <a:t>&gt;Ensure clear documentation using templates.</a:t>
            </a:r>
          </a:p>
          <a:p>
            <a:endParaRPr lang="en-US" dirty="0">
              <a:latin typeface="Corbel" panose="020B0503020204020204" pitchFamily="34" charset="0"/>
            </a:endParaRP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dirty="0"/>
              <a:t>2ww CSNP KLH HMG Aug 2021</a:t>
            </a:r>
          </a:p>
          <a:p>
            <a:endParaRPr lang="en-US"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7"/>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436497" y="311293"/>
            <a:ext cx="7743264" cy="894533"/>
          </a:xfrm>
        </p:spPr>
        <p:txBody>
          <a:bodyPr vert="horz" wrap="square" lIns="0" tIns="0" rIns="0" bIns="0" rtlCol="0" anchor="b" anchorCtr="0">
            <a:normAutofit/>
          </a:bodyPr>
          <a:lstStyle/>
          <a:p>
            <a:pPr>
              <a:lnSpc>
                <a:spcPct val="100000"/>
              </a:lnSpc>
            </a:pPr>
            <a:r>
              <a:rPr lang="en-US" sz="5000" kern="1200" dirty="0">
                <a:solidFill>
                  <a:schemeClr val="tx1"/>
                </a:solidFill>
                <a:latin typeface="Corbel" panose="020B0503020204020204" pitchFamily="34" charset="0"/>
              </a:rPr>
              <a:t>What did in-house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436497" y="1981054"/>
            <a:ext cx="7994439" cy="3595782"/>
          </a:xfrm>
        </p:spPr>
        <p:txBody>
          <a:bodyPr vert="horz" wrap="square" lIns="0" tIns="0" rIns="0" bIns="0" rtlCol="0">
            <a:normAutofit/>
          </a:bodyPr>
          <a:lstStyle/>
          <a:p>
            <a:pPr marL="0" indent="0">
              <a:lnSpc>
                <a:spcPct val="100000"/>
              </a:lnSpc>
              <a:buNone/>
            </a:pPr>
            <a:r>
              <a:rPr lang="en-US" kern="1200" dirty="0">
                <a:solidFill>
                  <a:srgbClr val="FFFFFF"/>
                </a:solidFill>
                <a:latin typeface="+mn-lt"/>
                <a:ea typeface="+mn-ea"/>
                <a:cs typeface="+mn-cs"/>
              </a:rPr>
              <a:t>&gt;We decided to look at our usual paper process and merge with the clinical system </a:t>
            </a:r>
            <a:br>
              <a:rPr lang="en-US" kern="1200" dirty="0">
                <a:solidFill>
                  <a:srgbClr val="FFFFFF"/>
                </a:solidFill>
                <a:latin typeface="+mn-lt"/>
                <a:ea typeface="+mn-ea"/>
                <a:cs typeface="+mn-cs"/>
              </a:rPr>
            </a:br>
            <a:r>
              <a:rPr lang="en-US" kern="1200" dirty="0">
                <a:solidFill>
                  <a:srgbClr val="FFFFFF"/>
                </a:solidFill>
                <a:latin typeface="+mn-lt"/>
                <a:ea typeface="+mn-ea"/>
                <a:cs typeface="+mn-cs"/>
              </a:rPr>
              <a:t>&gt;Using recall scheduler by adding diary entries to codes </a:t>
            </a:r>
            <a:br>
              <a:rPr lang="en-US" kern="1200" dirty="0">
                <a:solidFill>
                  <a:srgbClr val="FFFFFF"/>
                </a:solidFill>
                <a:latin typeface="+mn-lt"/>
                <a:ea typeface="+mn-ea"/>
                <a:cs typeface="+mn-cs"/>
              </a:rPr>
            </a:br>
            <a:r>
              <a:rPr lang="en-US" kern="1200" dirty="0">
                <a:solidFill>
                  <a:srgbClr val="FFFFFF"/>
                </a:solidFill>
                <a:latin typeface="+mn-lt"/>
                <a:ea typeface="+mn-ea"/>
                <a:cs typeface="+mn-cs"/>
              </a:rPr>
              <a:t>&gt;Creating templates for ease</a:t>
            </a:r>
            <a:br>
              <a:rPr lang="en-US" kern="1200" dirty="0">
                <a:solidFill>
                  <a:srgbClr val="FFFFFF"/>
                </a:solidFill>
                <a:latin typeface="+mn-lt"/>
                <a:ea typeface="+mn-ea"/>
                <a:cs typeface="+mn-cs"/>
              </a:rPr>
            </a:br>
            <a:r>
              <a:rPr lang="en-US" kern="1200" dirty="0">
                <a:solidFill>
                  <a:srgbClr val="FFFFFF"/>
                </a:solidFill>
                <a:latin typeface="+mn-lt"/>
                <a:ea typeface="+mn-ea"/>
                <a:cs typeface="+mn-cs"/>
              </a:rPr>
              <a:t>&gt;Keeping paper process as a back up</a:t>
            </a:r>
            <a:br>
              <a:rPr lang="en-US" kern="1200" dirty="0">
                <a:solidFill>
                  <a:srgbClr val="FFFFFF"/>
                </a:solidFill>
                <a:latin typeface="+mn-lt"/>
                <a:ea typeface="+mn-ea"/>
                <a:cs typeface="+mn-cs"/>
              </a:rPr>
            </a:br>
            <a:r>
              <a:rPr lang="en-US" kern="1200" dirty="0">
                <a:solidFill>
                  <a:srgbClr val="FFFFFF"/>
                </a:solidFill>
                <a:latin typeface="+mn-lt"/>
                <a:ea typeface="+mn-ea"/>
                <a:cs typeface="+mn-cs"/>
              </a:rPr>
              <a:t>&gt;Having numerous people involved </a:t>
            </a:r>
            <a:br>
              <a:rPr lang="en-US" kern="1200" dirty="0">
                <a:solidFill>
                  <a:srgbClr val="FFFFFF"/>
                </a:solidFill>
                <a:latin typeface="+mn-lt"/>
                <a:ea typeface="+mn-ea"/>
                <a:cs typeface="+mn-cs"/>
              </a:rPr>
            </a:br>
            <a:r>
              <a:rPr lang="en-US" kern="1200" dirty="0">
                <a:solidFill>
                  <a:srgbClr val="FFFFFF"/>
                </a:solidFill>
                <a:latin typeface="+mn-lt"/>
                <a:ea typeface="+mn-ea"/>
                <a:cs typeface="+mn-cs"/>
              </a:rPr>
              <a:t>&gt;Diary reminders for staff member as prompts  </a:t>
            </a:r>
            <a:br>
              <a:rPr lang="en-US" kern="1200" dirty="0">
                <a:solidFill>
                  <a:srgbClr val="FFFFFF"/>
                </a:solidFill>
                <a:latin typeface="+mn-lt"/>
                <a:ea typeface="+mn-ea"/>
                <a:cs typeface="+mn-cs"/>
              </a:rPr>
            </a:br>
            <a:br>
              <a:rPr lang="en-US" kern="1200" dirty="0">
                <a:latin typeface="+mn-lt"/>
                <a:ea typeface="+mn-ea"/>
                <a:cs typeface="+mn-cs"/>
              </a:rPr>
            </a:br>
            <a:r>
              <a:rPr lang="en-US" kern="1200" dirty="0">
                <a:latin typeface="+mn-lt"/>
                <a:ea typeface="+mn-ea"/>
                <a:cs typeface="+mn-cs"/>
              </a:rPr>
              <a:t> </a:t>
            </a:r>
          </a:p>
          <a:p>
            <a:pPr marL="0" indent="0">
              <a:lnSpc>
                <a:spcPct val="100000"/>
              </a:lnSpc>
              <a:buNone/>
            </a:pP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dirty="0"/>
              <a:t>2ww CSNP KLH HMG Aug 2021</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3</a:t>
            </a:fld>
            <a:endParaRPr lang="en-US"/>
          </a:p>
        </p:txBody>
      </p:sp>
    </p:spTree>
    <p:extLst>
      <p:ext uri="{BB962C8B-B14F-4D97-AF65-F5344CB8AC3E}">
        <p14:creationId xmlns:p14="http://schemas.microsoft.com/office/powerpoint/2010/main" val="56002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t="42" b="42"/>
          <a:stretch/>
        </p:blipFill>
        <p:spPr>
          <a:xfrm>
            <a:off x="1"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3054097" y="0"/>
            <a:ext cx="6083807" cy="3776472"/>
          </a:xfrm>
          <a:noFill/>
        </p:spPr>
        <p:txBody>
          <a:bodyPr>
            <a:normAutofit/>
          </a:bodyPr>
          <a:lstStyle/>
          <a:p>
            <a:pPr marL="0" indent="0">
              <a:buNone/>
            </a:pPr>
            <a:r>
              <a:rPr lang="en-US" dirty="0"/>
              <a:t>HMG Admin Referral Process: </a:t>
            </a:r>
            <a:br>
              <a:rPr lang="en-US" dirty="0"/>
            </a:br>
            <a:r>
              <a:rPr lang="en-US" dirty="0"/>
              <a:t>* Check patient demographics</a:t>
            </a:r>
            <a:br>
              <a:rPr lang="en-US" dirty="0"/>
            </a:br>
            <a:r>
              <a:rPr lang="en-US" dirty="0"/>
              <a:t>* Use template: Has all relevant codes such as cancer safety netting code, cancer information given, explained importance of attendance for diagnostic test, time frames and specified time frame to come in. </a:t>
            </a:r>
            <a:br>
              <a:rPr lang="en-US" dirty="0"/>
            </a:br>
            <a:r>
              <a:rPr lang="en-US" dirty="0"/>
              <a:t>* Add copy of appointment / referral to the 2ww file and log on spreadsheet.</a:t>
            </a:r>
            <a:br>
              <a:rPr lang="en-US" dirty="0"/>
            </a:br>
            <a:r>
              <a:rPr lang="en-US" dirty="0"/>
              <a:t>* Give patient appointment / leaflet and advised to contact us within 3 days if not had any confirmation from hospital. </a:t>
            </a:r>
          </a:p>
          <a:p>
            <a:pPr marL="0" indent="0">
              <a:buNone/>
            </a:pPr>
            <a:endParaRPr lang="en-US" dirty="0"/>
          </a:p>
        </p:txBody>
      </p:sp>
      <p:sp>
        <p:nvSpPr>
          <p:cNvPr id="17" name="Content Placeholder 11">
            <a:extLst>
              <a:ext uri="{FF2B5EF4-FFF2-40B4-BE49-F238E27FC236}">
                <a16:creationId xmlns:a16="http://schemas.microsoft.com/office/drawing/2014/main" id="{9DA912C3-0F71-418F-B7DB-51CEEC0CCA8D}"/>
              </a:ext>
            </a:extLst>
          </p:cNvPr>
          <p:cNvSpPr>
            <a:spLocks noGrp="1"/>
          </p:cNvSpPr>
          <p:nvPr>
            <p:ph sz="quarter" idx="15"/>
          </p:nvPr>
        </p:nvSpPr>
        <p:spPr>
          <a:xfrm>
            <a:off x="454404" y="4018327"/>
            <a:ext cx="11181971" cy="2206261"/>
          </a:xfrm>
          <a:noFill/>
        </p:spPr>
        <p:txBody>
          <a:bodyPr>
            <a:normAutofit fontScale="92500" lnSpcReduction="10000"/>
          </a:bodyPr>
          <a:lstStyle/>
          <a:p>
            <a:pPr marL="0" indent="0">
              <a:buNone/>
            </a:pPr>
            <a:r>
              <a:rPr lang="en-US" dirty="0"/>
              <a:t>Admin Management Process:</a:t>
            </a:r>
            <a:br>
              <a:rPr lang="en-US" dirty="0"/>
            </a:br>
            <a:r>
              <a:rPr lang="en-US" dirty="0"/>
              <a:t>Use template to code specific referral (this adds a diary entry for 10 days)</a:t>
            </a:r>
            <a:br>
              <a:rPr lang="en-US" dirty="0"/>
            </a:br>
            <a:r>
              <a:rPr lang="en-US" dirty="0"/>
              <a:t>Every Friday the search is ran –records checked whether patient has an appointment </a:t>
            </a:r>
            <a:br>
              <a:rPr lang="en-US" dirty="0"/>
            </a:br>
            <a:br>
              <a:rPr lang="en-US" dirty="0"/>
            </a:br>
            <a:r>
              <a:rPr lang="en-US" dirty="0"/>
              <a:t>If a cancer is confirmed, we use cancer diagnosis template</a:t>
            </a:r>
            <a:br>
              <a:rPr lang="en-US" dirty="0"/>
            </a:br>
            <a:r>
              <a:rPr lang="en-US" dirty="0"/>
              <a:t>This triggers certain codes and recalls also.</a:t>
            </a:r>
            <a:br>
              <a:rPr lang="en-US" dirty="0"/>
            </a:br>
            <a:endParaRPr lang="en-US" dirty="0"/>
          </a:p>
        </p:txBody>
      </p:sp>
    </p:spTree>
    <p:extLst>
      <p:ext uri="{BB962C8B-B14F-4D97-AF65-F5344CB8AC3E}">
        <p14:creationId xmlns:p14="http://schemas.microsoft.com/office/powerpoint/2010/main" val="215888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3" y="549274"/>
            <a:ext cx="11260835" cy="5406909"/>
          </a:xfrm>
        </p:spPr>
        <p:txBody>
          <a:bodyPr anchor="t">
            <a:normAutofit fontScale="90000"/>
          </a:bodyPr>
          <a:lstStyle/>
          <a:p>
            <a:r>
              <a:rPr lang="en-US" dirty="0">
                <a:latin typeface="Corbel" panose="020B0503020204020204" pitchFamily="34" charset="0"/>
              </a:rPr>
              <a:t>At Cancer diagnosis</a:t>
            </a:r>
            <a:br>
              <a:rPr lang="en-US" dirty="0">
                <a:latin typeface="Corbel" panose="020B0503020204020204" pitchFamily="34" charset="0"/>
              </a:rPr>
            </a:br>
            <a:br>
              <a:rPr lang="en-US" dirty="0">
                <a:latin typeface="Corbel" panose="020B0503020204020204" pitchFamily="34" charset="0"/>
              </a:rPr>
            </a:br>
            <a:r>
              <a:rPr lang="en-US" sz="3000" dirty="0">
                <a:latin typeface="Corbel" panose="020B0503020204020204" pitchFamily="34" charset="0"/>
              </a:rPr>
              <a:t>Using template which includes:</a:t>
            </a:r>
            <a:br>
              <a:rPr lang="en-US" sz="3000" dirty="0">
                <a:latin typeface="Corbel" panose="020B0503020204020204" pitchFamily="34" charset="0"/>
              </a:rPr>
            </a:br>
            <a:r>
              <a:rPr lang="en-US" sz="3000" dirty="0">
                <a:latin typeface="Corbel" panose="020B0503020204020204" pitchFamily="34" charset="0"/>
              </a:rPr>
              <a:t>Codes of: seen in fast track clinic * Malignancy type * Key worker * Surgeon * Any prognosis / treatment intent * HNA * Cancer information given. </a:t>
            </a:r>
            <a:br>
              <a:rPr lang="en-US" sz="3000" dirty="0">
                <a:latin typeface="Corbel" panose="020B0503020204020204" pitchFamily="34" charset="0"/>
              </a:rPr>
            </a:br>
            <a:br>
              <a:rPr lang="en-US" sz="3000" dirty="0">
                <a:latin typeface="Corbel" panose="020B0503020204020204" pitchFamily="34" charset="0"/>
              </a:rPr>
            </a:br>
            <a:r>
              <a:rPr lang="en-US" sz="3000" dirty="0">
                <a:latin typeface="Corbel" panose="020B0503020204020204" pitchFamily="34" charset="0"/>
              </a:rPr>
              <a:t>Provision of information about cancer support services in primary care - </a:t>
            </a:r>
            <a:br>
              <a:rPr lang="en-US" sz="3000" dirty="0">
                <a:latin typeface="Corbel" panose="020B0503020204020204" pitchFamily="34" charset="0"/>
              </a:rPr>
            </a:br>
            <a:r>
              <a:rPr lang="en-US" sz="3000" dirty="0">
                <a:latin typeface="Corbel" panose="020B0503020204020204" pitchFamily="34" charset="0"/>
              </a:rPr>
              <a:t>Letter sent to patient with key worker details and that referring clinician will be in touch</a:t>
            </a:r>
            <a:br>
              <a:rPr lang="en-US" sz="3000" dirty="0">
                <a:latin typeface="Corbel" panose="020B0503020204020204" pitchFamily="34" charset="0"/>
              </a:rPr>
            </a:br>
            <a:r>
              <a:rPr lang="en-US" sz="3000" dirty="0">
                <a:latin typeface="Corbel" panose="020B0503020204020204" pitchFamily="34" charset="0"/>
              </a:rPr>
              <a:t>Referring clinician informed – telephone appointment made. </a:t>
            </a:r>
            <a:br>
              <a:rPr lang="en-US" sz="3000" dirty="0">
                <a:latin typeface="Corbel" panose="020B0503020204020204" pitchFamily="34" charset="0"/>
              </a:rPr>
            </a:br>
            <a:r>
              <a:rPr lang="en-US" sz="3000" dirty="0">
                <a:latin typeface="Corbel" panose="020B0503020204020204" pitchFamily="34" charset="0"/>
              </a:rPr>
              <a:t>Check CRR diary entry made</a:t>
            </a:r>
            <a:br>
              <a:rPr lang="en-US" sz="3000" dirty="0">
                <a:latin typeface="Corbel" panose="020B0503020204020204" pitchFamily="34" charset="0"/>
              </a:rPr>
            </a:br>
            <a:r>
              <a:rPr lang="en-US" sz="3000" dirty="0">
                <a:latin typeface="Corbel" panose="020B0503020204020204" pitchFamily="34" charset="0"/>
              </a:rPr>
              <a:t>If Palliative – add to Palliative RAG list – inform DN and add to PC MDT (If an LD patient inform community LD team via template. </a:t>
            </a:r>
            <a:br>
              <a:rPr lang="en-US" sz="2500" dirty="0">
                <a:latin typeface="Corbel" panose="020B0503020204020204" pitchFamily="34" charset="0"/>
              </a:rPr>
            </a:br>
            <a:br>
              <a:rPr lang="en-US" sz="2500" dirty="0">
                <a:latin typeface="Corbel" panose="020B0503020204020204" pitchFamily="34" charset="0"/>
              </a:rPr>
            </a:br>
            <a:endParaRPr lang="en-US" sz="2500" dirty="0">
              <a:latin typeface="Corbel" panose="020B0503020204020204" pitchFamily="34" charset="0"/>
            </a:endParaRPr>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spTree>
    <p:extLst>
      <p:ext uri="{BB962C8B-B14F-4D97-AF65-F5344CB8AC3E}">
        <p14:creationId xmlns:p14="http://schemas.microsoft.com/office/powerpoint/2010/main" val="3955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550862" y="377505"/>
            <a:ext cx="11091600" cy="1503770"/>
          </a:xfrm>
        </p:spPr>
        <p:txBody>
          <a:bodyPr/>
          <a:lstStyle/>
          <a:p>
            <a:r>
              <a:rPr lang="en-US" b="1" dirty="0">
                <a:latin typeface="Corbel" panose="020B0503020204020204" pitchFamily="34" charset="0"/>
              </a:rPr>
              <a:t>Referral format</a:t>
            </a:r>
          </a:p>
        </p:txBody>
      </p:sp>
      <p:graphicFrame>
        <p:nvGraphicFramePr>
          <p:cNvPr id="13" name="Table 13">
            <a:extLst>
              <a:ext uri="{FF2B5EF4-FFF2-40B4-BE49-F238E27FC236}">
                <a16:creationId xmlns:a16="http://schemas.microsoft.com/office/drawing/2014/main" id="{914D6EE3-4782-45C1-A75C-003483879C97}"/>
              </a:ext>
            </a:extLst>
          </p:cNvPr>
          <p:cNvGraphicFramePr>
            <a:graphicFrameLocks noGrp="1"/>
          </p:cNvGraphicFramePr>
          <p:nvPr>
            <p:ph idx="1"/>
            <p:extLst>
              <p:ext uri="{D42A27DB-BD31-4B8C-83A1-F6EECF244321}">
                <p14:modId xmlns:p14="http://schemas.microsoft.com/office/powerpoint/2010/main" val="2814749627"/>
              </p:ext>
            </p:extLst>
          </p:nvPr>
        </p:nvGraphicFramePr>
        <p:xfrm>
          <a:off x="550863" y="1157681"/>
          <a:ext cx="11017556" cy="5468409"/>
        </p:xfrm>
        <a:graphic>
          <a:graphicData uri="http://schemas.openxmlformats.org/drawingml/2006/table">
            <a:tbl>
              <a:tblPr firstRow="1" bandRow="1">
                <a:tableStyleId>{7DF18680-E054-41AD-8BC1-D1AEF772440D}</a:tableStyleId>
              </a:tblPr>
              <a:tblGrid>
                <a:gridCol w="2203512">
                  <a:extLst>
                    <a:ext uri="{9D8B030D-6E8A-4147-A177-3AD203B41FA5}">
                      <a16:colId xmlns:a16="http://schemas.microsoft.com/office/drawing/2014/main" val="562691606"/>
                    </a:ext>
                  </a:extLst>
                </a:gridCol>
                <a:gridCol w="2203511">
                  <a:extLst>
                    <a:ext uri="{9D8B030D-6E8A-4147-A177-3AD203B41FA5}">
                      <a16:colId xmlns:a16="http://schemas.microsoft.com/office/drawing/2014/main" val="3970149589"/>
                    </a:ext>
                  </a:extLst>
                </a:gridCol>
                <a:gridCol w="2203511">
                  <a:extLst>
                    <a:ext uri="{9D8B030D-6E8A-4147-A177-3AD203B41FA5}">
                      <a16:colId xmlns:a16="http://schemas.microsoft.com/office/drawing/2014/main" val="1552287268"/>
                    </a:ext>
                  </a:extLst>
                </a:gridCol>
                <a:gridCol w="2203511">
                  <a:extLst>
                    <a:ext uri="{9D8B030D-6E8A-4147-A177-3AD203B41FA5}">
                      <a16:colId xmlns:a16="http://schemas.microsoft.com/office/drawing/2014/main" val="3637583548"/>
                    </a:ext>
                  </a:extLst>
                </a:gridCol>
                <a:gridCol w="2203511">
                  <a:extLst>
                    <a:ext uri="{9D8B030D-6E8A-4147-A177-3AD203B41FA5}">
                      <a16:colId xmlns:a16="http://schemas.microsoft.com/office/drawing/2014/main" val="1751413396"/>
                    </a:ext>
                  </a:extLst>
                </a:gridCol>
              </a:tblGrid>
              <a:tr h="829206">
                <a:tc>
                  <a:txBody>
                    <a:bodyPr/>
                    <a:lstStyle/>
                    <a:p>
                      <a:pPr algn="ctr"/>
                      <a:r>
                        <a:rPr lang="en-US" dirty="0"/>
                        <a:t>Referral made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Cancer not found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Investigation results received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Cancer diagnosed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tc>
                  <a:txBody>
                    <a:bodyPr/>
                    <a:lstStyle/>
                    <a:p>
                      <a:pPr algn="ctr"/>
                      <a:r>
                        <a:rPr lang="en-US" dirty="0"/>
                        <a:t>Cancer Care Review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193002138"/>
                  </a:ext>
                </a:extLst>
              </a:tr>
              <a:tr h="829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Coded and diary entry made</a:t>
                      </a:r>
                    </a:p>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Code any diagnosis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Code any diagnosis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Code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Send letter with HNA questionnaire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611538"/>
                  </a:ext>
                </a:extLst>
              </a:tr>
              <a:tr h="12460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Recall ran</a:t>
                      </a:r>
                    </a:p>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Clinician makes decision to keep on safety netting pathway</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Clinician to review and remove from safety netting or add new diary entry </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Send letter to offer support, trigger diary entry for cancer review</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Arrange appointment – offer telephone F2F Video or home visit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15798"/>
                  </a:ext>
                </a:extLst>
              </a:tr>
              <a:tr h="1246008">
                <a:tc>
                  <a:txBody>
                    <a:bodyPr/>
                    <a:lstStyle/>
                    <a:p>
                      <a:pPr algn="ctr"/>
                      <a:r>
                        <a:rPr lang="en-US" dirty="0">
                          <a:solidFill>
                            <a:schemeClr val="tx1"/>
                          </a:solidFill>
                        </a:rPr>
                        <a:t>Check for appointment date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Remove diary entry and from 2ww file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If Palliative add to register and initiate Palliative MDT and RAG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Check recall against correspondence received from hospital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91047"/>
                  </a:ext>
                </a:extLst>
              </a:tr>
              <a:tr h="958467">
                <a:tc>
                  <a:txBody>
                    <a:bodyPr/>
                    <a:lstStyle/>
                    <a:p>
                      <a:pPr algn="ctr"/>
                      <a:r>
                        <a:rPr lang="en-US" dirty="0">
                          <a:solidFill>
                            <a:schemeClr val="tx1"/>
                          </a:solidFill>
                        </a:rPr>
                        <a:t>Log in 2ww file/records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Coding of treatment summary’s pre-coded from STFT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1269701"/>
                  </a:ext>
                </a:extLst>
              </a:tr>
            </a:tbl>
          </a:graphicData>
        </a:graphic>
      </p:graphicFrame>
      <p:sp>
        <p:nvSpPr>
          <p:cNvPr id="14" name="Date Placeholder 13">
            <a:extLst>
              <a:ext uri="{FF2B5EF4-FFF2-40B4-BE49-F238E27FC236}">
                <a16:creationId xmlns:a16="http://schemas.microsoft.com/office/drawing/2014/main" id="{DC738669-5750-45EA-9715-A0041D4C569B}"/>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6</a:t>
            </a:fld>
            <a:endParaRPr lang="en-US"/>
          </a:p>
        </p:txBody>
      </p:sp>
    </p:spTree>
    <p:extLst>
      <p:ext uri="{BB962C8B-B14F-4D97-AF65-F5344CB8AC3E}">
        <p14:creationId xmlns:p14="http://schemas.microsoft.com/office/powerpoint/2010/main" val="249694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550862" y="549275"/>
            <a:ext cx="11091600" cy="1332000"/>
          </a:xfrm>
        </p:spPr>
        <p:txBody>
          <a:bodyPr/>
          <a:lstStyle/>
          <a:p>
            <a:r>
              <a:rPr lang="en-US" b="1" dirty="0">
                <a:latin typeface="Corbel" panose="020B0503020204020204" pitchFamily="34" charset="0"/>
              </a:rPr>
              <a:t>Timeline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1629326844"/>
              </p:ext>
            </p:extLst>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a:extLst>
              <a:ext uri="{FF2B5EF4-FFF2-40B4-BE49-F238E27FC236}">
                <a16:creationId xmlns:a16="http://schemas.microsoft.com/office/drawing/2014/main" id="{81FCAF0A-629F-4EC6-B3E6-563ED999F360}"/>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7</a:t>
            </a:fld>
            <a:endParaRPr lang="en-US"/>
          </a:p>
        </p:txBody>
      </p:sp>
    </p:spTree>
    <p:extLst>
      <p:ext uri="{BB962C8B-B14F-4D97-AF65-F5344CB8AC3E}">
        <p14:creationId xmlns:p14="http://schemas.microsoft.com/office/powerpoint/2010/main" val="26246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a:lstStyle/>
          <a:p>
            <a:r>
              <a:rPr lang="en-US" dirty="0">
                <a:latin typeface="Corbel" panose="020B0503020204020204" pitchFamily="34" charset="0"/>
              </a:rPr>
              <a:t>Team Involvement</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548640" y="1409350"/>
            <a:ext cx="10591940" cy="4773335"/>
          </a:xfrm>
        </p:spPr>
        <p:txBody>
          <a:bodyPr/>
          <a:lstStyle/>
          <a:p>
            <a:r>
              <a:rPr lang="en-US" sz="2400" b="1" dirty="0">
                <a:solidFill>
                  <a:schemeClr val="tx1">
                    <a:lumMod val="95000"/>
                    <a:alpha val="60000"/>
                  </a:schemeClr>
                </a:solidFill>
                <a:latin typeface="Corbel" panose="020B0503020204020204" pitchFamily="34" charset="0"/>
              </a:rPr>
              <a:t>Referrals</a:t>
            </a:r>
            <a:br>
              <a:rPr lang="en-US" sz="2400" dirty="0">
                <a:solidFill>
                  <a:schemeClr val="tx1">
                    <a:lumMod val="95000"/>
                    <a:alpha val="60000"/>
                  </a:schemeClr>
                </a:solidFill>
                <a:latin typeface="Corbel" panose="020B0503020204020204" pitchFamily="34" charset="0"/>
              </a:rPr>
            </a:br>
            <a:r>
              <a:rPr lang="en-US" sz="2400" b="1" dirty="0">
                <a:solidFill>
                  <a:schemeClr val="tx1">
                    <a:lumMod val="95000"/>
                    <a:alpha val="60000"/>
                  </a:schemeClr>
                </a:solidFill>
                <a:latin typeface="Corbel" panose="020B0503020204020204" pitchFamily="34" charset="0"/>
              </a:rPr>
              <a:t>G</a:t>
            </a:r>
            <a:r>
              <a:rPr lang="en-US" sz="2400" dirty="0">
                <a:solidFill>
                  <a:schemeClr val="tx1">
                    <a:lumMod val="95000"/>
                    <a:alpha val="60000"/>
                  </a:schemeClr>
                </a:solidFill>
                <a:latin typeface="Corbel" panose="020B0503020204020204" pitchFamily="34" charset="0"/>
              </a:rPr>
              <a:t>P / Secretary </a:t>
            </a:r>
          </a:p>
          <a:p>
            <a:r>
              <a:rPr lang="en-US" sz="2400" b="1" dirty="0">
                <a:solidFill>
                  <a:schemeClr val="tx1">
                    <a:lumMod val="95000"/>
                    <a:alpha val="60000"/>
                  </a:schemeClr>
                </a:solidFill>
                <a:latin typeface="Corbel" panose="020B0503020204020204" pitchFamily="34" charset="0"/>
              </a:rPr>
              <a:t>Incoming mail workflows </a:t>
            </a:r>
            <a:br>
              <a:rPr lang="en-US" sz="2400" b="1" dirty="0">
                <a:solidFill>
                  <a:schemeClr val="tx1">
                    <a:lumMod val="95000"/>
                    <a:alpha val="60000"/>
                  </a:schemeClr>
                </a:solidFill>
                <a:latin typeface="Corbel" panose="020B0503020204020204" pitchFamily="34" charset="0"/>
              </a:rPr>
            </a:br>
            <a:r>
              <a:rPr lang="en-US" sz="2400" b="1" dirty="0">
                <a:solidFill>
                  <a:schemeClr val="tx1">
                    <a:lumMod val="95000"/>
                    <a:alpha val="60000"/>
                  </a:schemeClr>
                </a:solidFill>
                <a:latin typeface="Corbel" panose="020B0503020204020204" pitchFamily="34" charset="0"/>
              </a:rPr>
              <a:t>A</a:t>
            </a:r>
            <a:r>
              <a:rPr lang="en-US" sz="2400" dirty="0">
                <a:solidFill>
                  <a:schemeClr val="tx1">
                    <a:lumMod val="95000"/>
                    <a:alpha val="60000"/>
                  </a:schemeClr>
                </a:solidFill>
                <a:latin typeface="Corbel" panose="020B0503020204020204" pitchFamily="34" charset="0"/>
              </a:rPr>
              <a:t>ll cancer correspondence are sent to cancer coding team consisting of PM and secretary then notifying referring clinician</a:t>
            </a:r>
            <a:br>
              <a:rPr lang="en-US" sz="2400" dirty="0">
                <a:solidFill>
                  <a:schemeClr val="tx1">
                    <a:lumMod val="95000"/>
                    <a:alpha val="60000"/>
                  </a:schemeClr>
                </a:solidFill>
                <a:latin typeface="Corbel" panose="020B0503020204020204" pitchFamily="34" charset="0"/>
              </a:rPr>
            </a:br>
            <a:r>
              <a:rPr lang="en-US" sz="2400" dirty="0">
                <a:solidFill>
                  <a:schemeClr val="tx1">
                    <a:lumMod val="95000"/>
                    <a:alpha val="60000"/>
                  </a:schemeClr>
                </a:solidFill>
                <a:latin typeface="Corbel" panose="020B0503020204020204" pitchFamily="34" charset="0"/>
              </a:rPr>
              <a:t>Discuss at clinical meeting with all clinicians and PM</a:t>
            </a:r>
          </a:p>
          <a:p>
            <a:r>
              <a:rPr lang="en-US" sz="2400" b="1" dirty="0">
                <a:solidFill>
                  <a:schemeClr val="tx1">
                    <a:lumMod val="95000"/>
                    <a:alpha val="60000"/>
                  </a:schemeClr>
                </a:solidFill>
                <a:latin typeface="Corbel" panose="020B0503020204020204" pitchFamily="34" charset="0"/>
              </a:rPr>
              <a:t>Recalls</a:t>
            </a:r>
            <a:br>
              <a:rPr lang="en-US" sz="2400" dirty="0">
                <a:solidFill>
                  <a:schemeClr val="tx1">
                    <a:lumMod val="95000"/>
                    <a:alpha val="60000"/>
                  </a:schemeClr>
                </a:solidFill>
                <a:latin typeface="Corbel" panose="020B0503020204020204" pitchFamily="34" charset="0"/>
              </a:rPr>
            </a:br>
            <a:r>
              <a:rPr lang="en-US" sz="2400" b="1" dirty="0">
                <a:solidFill>
                  <a:schemeClr val="tx1">
                    <a:lumMod val="95000"/>
                    <a:alpha val="60000"/>
                  </a:schemeClr>
                </a:solidFill>
                <a:latin typeface="Corbel" panose="020B0503020204020204" pitchFamily="34" charset="0"/>
              </a:rPr>
              <a:t>C</a:t>
            </a:r>
            <a:r>
              <a:rPr lang="en-US" sz="2400" dirty="0">
                <a:solidFill>
                  <a:schemeClr val="tx1">
                    <a:lumMod val="95000"/>
                    <a:alpha val="60000"/>
                  </a:schemeClr>
                </a:solidFill>
                <a:latin typeface="Corbel" panose="020B0503020204020204" pitchFamily="34" charset="0"/>
              </a:rPr>
              <a:t>linical system: PM  Paper log: Secretary and PN</a:t>
            </a:r>
          </a:p>
          <a:p>
            <a:r>
              <a:rPr lang="en-US" sz="2400" b="1" dirty="0">
                <a:solidFill>
                  <a:schemeClr val="tx1">
                    <a:lumMod val="95000"/>
                    <a:alpha val="60000"/>
                  </a:schemeClr>
                </a:solidFill>
                <a:latin typeface="Corbel" panose="020B0503020204020204" pitchFamily="34" charset="0"/>
              </a:rPr>
              <a:t>Palliative Care</a:t>
            </a:r>
            <a:br>
              <a:rPr lang="en-US" sz="2400" dirty="0">
                <a:solidFill>
                  <a:schemeClr val="tx1">
                    <a:lumMod val="95000"/>
                    <a:alpha val="60000"/>
                  </a:schemeClr>
                </a:solidFill>
                <a:latin typeface="Corbel" panose="020B0503020204020204" pitchFamily="34" charset="0"/>
              </a:rPr>
            </a:br>
            <a:r>
              <a:rPr lang="en-US" sz="2400" b="1" dirty="0">
                <a:solidFill>
                  <a:schemeClr val="tx1">
                    <a:lumMod val="95000"/>
                    <a:alpha val="60000"/>
                  </a:schemeClr>
                </a:solidFill>
                <a:latin typeface="Corbel" panose="020B0503020204020204" pitchFamily="34" charset="0"/>
              </a:rPr>
              <a:t>P</a:t>
            </a:r>
            <a:r>
              <a:rPr lang="en-US" sz="2400" dirty="0">
                <a:solidFill>
                  <a:schemeClr val="tx1">
                    <a:lumMod val="95000"/>
                    <a:alpha val="60000"/>
                  </a:schemeClr>
                </a:solidFill>
                <a:latin typeface="Corbel" panose="020B0503020204020204" pitchFamily="34" charset="0"/>
              </a:rPr>
              <a:t>M GP and 2x Admin MDT Co-Ordinator DN PCSN</a:t>
            </a:r>
          </a:p>
          <a:p>
            <a:endParaRPr lang="en-US" dirty="0">
              <a:solidFill>
                <a:srgbClr val="FFFFFF">
                  <a:alpha val="60000"/>
                </a:srgbClr>
              </a:solidFill>
            </a:endParaRPr>
          </a:p>
          <a:p>
            <a:endParaRPr lang="en-US" dirty="0">
              <a:solidFill>
                <a:srgbClr val="FFFFFF">
                  <a:alpha val="60000"/>
                </a:srgbClr>
              </a:solidFill>
            </a:endParaRPr>
          </a:p>
        </p:txBody>
      </p:sp>
      <p:sp>
        <p:nvSpPr>
          <p:cNvPr id="7" name="Date Placeholder 6">
            <a:extLst>
              <a:ext uri="{FF2B5EF4-FFF2-40B4-BE49-F238E27FC236}">
                <a16:creationId xmlns:a16="http://schemas.microsoft.com/office/drawing/2014/main" id="{45F69D6A-822D-4DB9-A2CC-D9106F1F2B68}"/>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8</a:t>
            </a:fld>
            <a:endParaRPr lang="en-US"/>
          </a:p>
        </p:txBody>
      </p:sp>
    </p:spTree>
    <p:extLst>
      <p:ext uri="{BB962C8B-B14F-4D97-AF65-F5344CB8AC3E}">
        <p14:creationId xmlns:p14="http://schemas.microsoft.com/office/powerpoint/2010/main" val="297987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1782864"/>
          </a:xfrm>
        </p:spPr>
        <p:txBody>
          <a:bodyPr anchor="t"/>
          <a:lstStyle/>
          <a:p>
            <a:r>
              <a:rPr lang="en-US" dirty="0"/>
              <a:t>Thank You for your patience!!!</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dirty="0"/>
              <a:t>2ww CSNP KLH HMG Aug 2021</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9</a:t>
            </a:fld>
            <a:endParaRPr lang="en-US"/>
          </a:p>
        </p:txBody>
      </p:sp>
      <p:pic>
        <p:nvPicPr>
          <p:cNvPr id="7" name="Picture 6" descr="A picture containing text, person&#10;&#10;Description automatically generated">
            <a:extLst>
              <a:ext uri="{FF2B5EF4-FFF2-40B4-BE49-F238E27FC236}">
                <a16:creationId xmlns:a16="http://schemas.microsoft.com/office/drawing/2014/main" id="{6CD34773-7178-4606-B51C-0A9B79EA1A2C}"/>
              </a:ext>
            </a:extLst>
          </p:cNvPr>
          <p:cNvPicPr>
            <a:picLocks noChangeAspect="1"/>
          </p:cNvPicPr>
          <p:nvPr/>
        </p:nvPicPr>
        <p:blipFill>
          <a:blip r:embed="rId4"/>
          <a:stretch>
            <a:fillRect/>
          </a:stretch>
        </p:blipFill>
        <p:spPr>
          <a:xfrm>
            <a:off x="550863" y="2254445"/>
            <a:ext cx="5545137" cy="3119140"/>
          </a:xfrm>
          <a:prstGeom prst="rect">
            <a:avLst/>
          </a:prstGeom>
        </p:spPr>
      </p:pic>
    </p:spTree>
    <p:extLst>
      <p:ext uri="{BB962C8B-B14F-4D97-AF65-F5344CB8AC3E}">
        <p14:creationId xmlns:p14="http://schemas.microsoft.com/office/powerpoint/2010/main" val="324779884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36f6454-1dbf-4242-b06d-52b7d8e612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ED9FE094EBD047B442390833B1D25B" ma:contentTypeVersion="14" ma:contentTypeDescription="Create a new document." ma:contentTypeScope="" ma:versionID="224aec1cbd5ced2d518cf3bd0fe78e50">
  <xsd:schema xmlns:xsd="http://www.w3.org/2001/XMLSchema" xmlns:xs="http://www.w3.org/2001/XMLSchema" xmlns:p="http://schemas.microsoft.com/office/2006/metadata/properties" xmlns:ns3="436f6454-1dbf-4242-b06d-52b7d8e61203" xmlns:ns4="83751755-d851-462a-b4bd-3e5ab81bdaa6" targetNamespace="http://schemas.microsoft.com/office/2006/metadata/properties" ma:root="true" ma:fieldsID="f73f353097a11ab0043ec7c6710e1574" ns3:_="" ns4:_="">
    <xsd:import namespace="436f6454-1dbf-4242-b06d-52b7d8e61203"/>
    <xsd:import namespace="83751755-d851-462a-b4bd-3e5ab81bdaa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f6454-1dbf-4242-b06d-52b7d8e61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751755-d851-462a-b4bd-3e5ab81bda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83751755-d851-462a-b4bd-3e5ab81bdaa6"/>
    <ds:schemaRef ds:uri="436f6454-1dbf-4242-b06d-52b7d8e61203"/>
    <ds:schemaRef ds:uri="http://purl.org/dc/dcmityp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9F4C6CFD-FB7E-4603-B8EE-D138E1E1A6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f6454-1dbf-4242-b06d-52b7d8e61203"/>
    <ds:schemaRef ds:uri="83751755-d851-462a-b4bd-3e5ab81bd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 float design</Template>
  <TotalTime>318</TotalTime>
  <Words>726</Words>
  <Application>Microsoft Office PowerPoint</Application>
  <PresentationFormat>Widescreen</PresentationFormat>
  <Paragraphs>75</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Corbel</vt:lpstr>
      <vt:lpstr>Gill Sans MT</vt:lpstr>
      <vt:lpstr>Symbol</vt:lpstr>
      <vt:lpstr>Walbaum Display</vt:lpstr>
      <vt:lpstr>3DFloatVTI</vt:lpstr>
      <vt:lpstr>2ww Cancer Safety Netting Process</vt:lpstr>
      <vt:lpstr>Why safety netting is important</vt:lpstr>
      <vt:lpstr>What did in-house</vt:lpstr>
      <vt:lpstr>PowerPoint Presentation</vt:lpstr>
      <vt:lpstr>At Cancer diagnosis  Using template which includes: Codes of: seen in fast track clinic * Malignancy type * Key worker * Surgeon * Any prognosis / treatment intent * HNA * Cancer information given.   Provision of information about cancer support services in primary care -  Letter sent to patient with key worker details and that referring clinician will be in touch Referring clinician informed – telephone appointment made.  Check CRR diary entry made If Palliative – add to Palliative RAG list – inform DN and add to PC MDT (If an LD patient inform community LD team via template.   </vt:lpstr>
      <vt:lpstr>Referral format</vt:lpstr>
      <vt:lpstr>Timeline</vt:lpstr>
      <vt:lpstr>Team Involvement</vt:lpstr>
      <vt:lpstr>Thank You for your patience!!!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2ww Cancer Safety Netting Process</dc:title>
  <dc:creator>HARDY, Kelly (HYLTON MEDICAL GROUP)</dc:creator>
  <cp:lastModifiedBy>Sarah Kucukmetin</cp:lastModifiedBy>
  <cp:revision>16</cp:revision>
  <dcterms:created xsi:type="dcterms:W3CDTF">2021-08-26T09:23:20Z</dcterms:created>
  <dcterms:modified xsi:type="dcterms:W3CDTF">2021-09-13T15:04:32Z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0x0101003CED9FE094EBD047B442390833B1D25B</vt:lpwstr>
  </property>
</Properties>
</file>